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8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</p:sldIdLst>
  <p:sldSz cx="9144000" cy="5143500" type="screen16x9"/>
  <p:notesSz cx="6858000" cy="9144000"/>
  <p:embeddedFontLst>
    <p:embeddedFont>
      <p:font typeface="Black Han Sans" panose="020B0604020202020204" charset="-127"/>
      <p:regular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Impact" panose="020B0806030902050204" pitchFamily="34" charset="0"/>
      <p:regular r:id="rId93"/>
    </p:embeddedFont>
    <p:embeddedFont>
      <p:font typeface="S-Core Dream 6 Bold" panose="020B0703030302020204" pitchFamily="34" charset="-127"/>
      <p:bold r:id="rId94"/>
    </p:embeddedFont>
    <p:embeddedFont>
      <p:font typeface="S-Core Dream 7 ExtraBold" panose="020B0803030302020204" pitchFamily="34" charset="-127"/>
      <p:bold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DA9EF92D-9CB7-46F2-B18F-EBCD6970815B}">
  <a:tblStyle styleId="{DA9EF92D-9CB7-46F2-B18F-EBCD697081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76B83F-6D31-4D9F-895A-FD6D97DBA7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2C2B6E-3EFE-4C53-A8CE-70C5B9754222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3A13331-8FCB-4941-9FF3-CA442ED21259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34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font" Target="fonts/font2.fntdata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6.fntdata"/><Relationship Id="rId98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7.fntdata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S-Core Dream 6 Bold" panose="020B0703030302020204" pitchFamily="34" charset="-127"/>
        <a:ea typeface="S-Core Dream 6 Bold" panose="020B0703030302020204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27979200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f27979200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4ee04eda9_1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0" name="Google Shape;420;gf4ee04eda9_1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4ee04eda9_14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2" name="Google Shape;432;gf4ee04eda9_1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27979200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4" name="Google Shape;444;gf27979200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2797929c3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gf2797929c3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27979200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gf27979200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2797929c3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gf2797929c3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27979200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gf27979200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f27979200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7" name="Google Shape;577;gf27979200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4ae2ef781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gf4ae2ef781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4ae2ef781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1" name="Google Shape;601;gf4ae2ef781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27979200e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gf27979200e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2797929c3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3" name="Google Shape;613;gf2797929c3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fe6f9d839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gefe6f9d839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fe6f9d8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5" name="Google Shape;645;gefe6f9d8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136a47f3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gf136a47f3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4d6d475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f4d6d475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f4d6d4751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f4d6d4751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f136a47f37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f136a47f37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f136a47f37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746;gf136a47f37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136a47f37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f136a47f37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f4d6d4751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6" name="Google Shape;776;gf4d6d4751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2797929c3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gf2797929c3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f136a47f37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0" name="Google Shape;820;gf136a47f37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f136a47f37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7" name="Google Shape;837;gf136a47f37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f4d6d4751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f4d6d4751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f136a47f37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6" name="Google Shape;866;gf136a47f37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f136a47f37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9" name="Google Shape;899;gf136a47f37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f4e48f4a5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6" name="Google Shape;916;gf4e48f4a5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f4d6d47517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6" name="Google Shape;936;gf4d6d4751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efe6f9d83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3" name="Google Shape;973;gefe6f9d83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efacd27221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4" name="Google Shape;984;gefacd27221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efacd27221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6" name="Google Shape;1006;gefacd27221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4ee04eda9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gf4ee04eda9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efacd27221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7" name="Google Shape;1027;gefacd27221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efacd27221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5" name="Google Shape;1045;gefacd27221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f136a47f3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1" name="Google Shape;1061;gf136a47f3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f136a47f37_5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4" name="Google Shape;1074;gf136a47f37_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efe6f9d83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7" name="Google Shape;1097;gefe6f9d83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f2e18d65d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8" name="Google Shape;1108;gf2e18d65d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2e18d65d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0" name="Google Shape;1130;gf2e18d65d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f136a47f3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4" name="Google Shape;1154;gf136a47f3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f136a47f37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8" name="Google Shape;1168;gf136a47f37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f2e18d65d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3" name="Google Shape;1193;gf2e18d65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27979200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f27979200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f2e18d65d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3" name="Google Shape;1213;gf2e18d65d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f2e18d65d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7" name="Google Shape;1237;gf2e18d65d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f2e18d65d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1" name="Google Shape;1261;gf2e18d65d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f136a47f37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3" name="Google Shape;1283;gf136a47f37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f136a47f37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6" name="Google Shape;1296;gf136a47f37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efe6f9d839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4" name="Google Shape;1354;gefe6f9d83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f2e18d65d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5" name="Google Shape;1365;gf2e18d65d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f4ee04eda9_32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4" name="Google Shape;1384;gf4ee04eda9_32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f4ae2ef78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3" name="Google Shape;1403;gf4ae2ef78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f4ae2ef78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6" name="Google Shape;1416;gf4ae2ef78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27979200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gf27979200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efe6f9d83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9" name="Google Shape;1469;gefe6f9d83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efacd27221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0" name="Google Shape;1480;gefacd27221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efacd27221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7" name="Google Shape;1497;gefacd27221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efacd27221_2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3" name="Google Shape;1513;gefacd27221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facd27221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0" name="Google Shape;1530;gefacd27221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f4ee04eda9_3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9" name="Google Shape;1549;gf4ee04eda9_3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f136a47f37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6" name="Google Shape;1566;gf136a47f37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f136a47f37_5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9" name="Google Shape;1579;gf136a47f37_5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efe6f9d839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0" name="Google Shape;1630;gefe6f9d839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f2e18d65d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1" name="Google Shape;1641;gf2e18d65d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7979200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384;gf27979200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f2e18d65d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8" name="Google Shape;1658;gf2e18d65d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f4ae2ef78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3" name="Google Shape;1673;gf4ae2ef78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f2e18d65da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1" name="Google Shape;1691;gf2e18d65d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f4ae2ef78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7" name="Google Shape;1707;gf4ae2ef78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f2e18d65da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2" name="Google Shape;1722;gf2e18d65da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f4ee04eda9_32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2" name="Google Shape;1742;gf4ee04eda9_32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f2e18d65d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0" name="Google Shape;1760;gf2e18d65d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f4ae2ef78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7" name="Google Shape;1777;gf4ae2ef78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f4ae2ef78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0" name="Google Shape;1790;gf4ae2ef78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efe6f9d839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3" name="Google Shape;1863;gefe6f9d83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4ee04eda9_4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gf4ee04eda9_4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f4ee04eda9_3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4" name="Google Shape;1874;gf4ee04eda9_3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f4ee04eda9_3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3" name="Google Shape;1893;gf4ee04eda9_3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f2797929c3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6" name="Google Shape;1906;gf2797929c3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f27979200e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7" name="Google Shape;1917;gf27979200e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f27979200e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9" name="Google Shape;1929;gf27979200e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4ee04eda9_4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8" name="Google Shape;408;gf4ee04eda9_4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 dirty="0"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 dirty="0"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 dirty="0"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 dirty="0"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7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7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18" name="Google Shape;118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>
            <a:endParaRPr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 dirty="0"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 dirty="0"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 dirty="0"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latin typeface="S-Core Dream 6 Bold" panose="020B0703030302020204" pitchFamily="34" charset="-127"/>
                <a:ea typeface="S-Core Dream 6 Bold" panose="020B0703030302020204" pitchFamily="34" charset="-127"/>
              </a:defRPr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-Core Dream 7 ExtraBold" panose="020B0803030302020204" pitchFamily="34" charset="-127"/>
          <a:ea typeface="S-Core Dream 7 ExtraBold" panose="020B08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-Core Dream 7 ExtraBold" panose="020B0803030302020204" pitchFamily="34" charset="-127"/>
          <a:ea typeface="S-Core Dream 7 ExtraBold" panose="020B08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-Core Dream 7 ExtraBold" panose="020B0803030302020204" pitchFamily="34" charset="-127"/>
          <a:ea typeface="S-Core Dream 7 ExtraBold" panose="020B08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-Core Dream 7 ExtraBold" panose="020B0803030302020204" pitchFamily="34" charset="-127"/>
          <a:ea typeface="S-Core Dream 7 ExtraBold" panose="020B08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12" Type="http://schemas.openxmlformats.org/officeDocument/2006/relationships/slide" Target="slid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5" Type="http://schemas.openxmlformats.org/officeDocument/2006/relationships/slide" Target="slide82.xml"/><Relationship Id="rId10" Type="http://schemas.openxmlformats.org/officeDocument/2006/relationships/slide" Target="slide7.xml"/><Relationship Id="rId4" Type="http://schemas.openxmlformats.org/officeDocument/2006/relationships/image" Target="../media/image7.png"/><Relationship Id="rId9" Type="http://schemas.openxmlformats.org/officeDocument/2006/relationships/slide" Target="slide6.xml"/><Relationship Id="rId14" Type="http://schemas.openxmlformats.org/officeDocument/2006/relationships/slide" Target="slide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12" Type="http://schemas.openxmlformats.org/officeDocument/2006/relationships/slide" Target="slide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5" Type="http://schemas.openxmlformats.org/officeDocument/2006/relationships/slide" Target="slide82.xml"/><Relationship Id="rId10" Type="http://schemas.openxmlformats.org/officeDocument/2006/relationships/slide" Target="slide7.xml"/><Relationship Id="rId4" Type="http://schemas.openxmlformats.org/officeDocument/2006/relationships/image" Target="../media/image7.png"/><Relationship Id="rId9" Type="http://schemas.openxmlformats.org/officeDocument/2006/relationships/slide" Target="slide6.xml"/><Relationship Id="rId14" Type="http://schemas.openxmlformats.org/officeDocument/2006/relationships/slide" Target="slide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18" Type="http://schemas.openxmlformats.org/officeDocument/2006/relationships/image" Target="../media/image44.png"/><Relationship Id="rId26" Type="http://schemas.openxmlformats.org/officeDocument/2006/relationships/image" Target="../media/image52.jpg"/><Relationship Id="rId3" Type="http://schemas.openxmlformats.org/officeDocument/2006/relationships/image" Target="../media/image3.png"/><Relationship Id="rId21" Type="http://schemas.openxmlformats.org/officeDocument/2006/relationships/image" Target="../media/image47.png"/><Relationship Id="rId7" Type="http://schemas.openxmlformats.org/officeDocument/2006/relationships/slide" Target="slide3.xml"/><Relationship Id="rId12" Type="http://schemas.openxmlformats.org/officeDocument/2006/relationships/slide" Target="slide13.xml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12.xml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5" Type="http://schemas.openxmlformats.org/officeDocument/2006/relationships/image" Target="../media/image8.png"/><Relationship Id="rId15" Type="http://schemas.openxmlformats.org/officeDocument/2006/relationships/slide" Target="slide82.xml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slide" Target="slide7.xml"/><Relationship Id="rId19" Type="http://schemas.openxmlformats.org/officeDocument/2006/relationships/image" Target="../media/image45.jpg"/><Relationship Id="rId31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slide" Target="slide6.xml"/><Relationship Id="rId14" Type="http://schemas.openxmlformats.org/officeDocument/2006/relationships/slide" Target="slide20.xml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82.xml"/><Relationship Id="rId3" Type="http://schemas.openxmlformats.org/officeDocument/2006/relationships/image" Target="../media/image60.png"/><Relationship Id="rId7" Type="http://schemas.openxmlformats.org/officeDocument/2006/relationships/image" Target="../media/image35.png"/><Relationship Id="rId12" Type="http://schemas.openxmlformats.org/officeDocument/2006/relationships/slide" Target="slide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slide" Target="slide15.xml"/><Relationship Id="rId5" Type="http://schemas.openxmlformats.org/officeDocument/2006/relationships/image" Target="../media/image33.png"/><Relationship Id="rId10" Type="http://schemas.openxmlformats.org/officeDocument/2006/relationships/slide" Target="slide13.xml"/><Relationship Id="rId4" Type="http://schemas.openxmlformats.org/officeDocument/2006/relationships/image" Target="../media/image61.png"/><Relationship Id="rId9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3.png"/><Relationship Id="rId7" Type="http://schemas.openxmlformats.org/officeDocument/2006/relationships/slide" Target="slide13.xml"/><Relationship Id="rId12" Type="http://schemas.openxmlformats.org/officeDocument/2006/relationships/slide" Target="slide8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20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82.xml"/><Relationship Id="rId3" Type="http://schemas.openxmlformats.org/officeDocument/2006/relationships/image" Target="../media/image62.png"/><Relationship Id="rId7" Type="http://schemas.openxmlformats.org/officeDocument/2006/relationships/image" Target="../media/image35.png"/><Relationship Id="rId12" Type="http://schemas.openxmlformats.org/officeDocument/2006/relationships/slide" Target="slide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slide" Target="slide15.xml"/><Relationship Id="rId5" Type="http://schemas.openxmlformats.org/officeDocument/2006/relationships/image" Target="../media/image33.png"/><Relationship Id="rId10" Type="http://schemas.openxmlformats.org/officeDocument/2006/relationships/slide" Target="slide13.xml"/><Relationship Id="rId4" Type="http://schemas.openxmlformats.org/officeDocument/2006/relationships/image" Target="../media/image63.png"/><Relationship Id="rId9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82.xml"/><Relationship Id="rId3" Type="http://schemas.openxmlformats.org/officeDocument/2006/relationships/image" Target="../media/image3.png"/><Relationship Id="rId7" Type="http://schemas.openxmlformats.org/officeDocument/2006/relationships/slide" Target="slide15.xml"/><Relationship Id="rId12" Type="http://schemas.openxmlformats.org/officeDocument/2006/relationships/slide" Target="slide2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13.xml"/><Relationship Id="rId5" Type="http://schemas.openxmlformats.org/officeDocument/2006/relationships/image" Target="../media/image8.png"/><Relationship Id="rId10" Type="http://schemas.openxmlformats.org/officeDocument/2006/relationships/slide" Target="slide3.xml"/><Relationship Id="rId4" Type="http://schemas.openxmlformats.org/officeDocument/2006/relationships/image" Target="../media/image7.png"/><Relationship Id="rId9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12" Type="http://schemas.openxmlformats.org/officeDocument/2006/relationships/slide" Target="slide8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20.xml"/><Relationship Id="rId5" Type="http://schemas.openxmlformats.org/officeDocument/2006/relationships/image" Target="../media/image8.png"/><Relationship Id="rId10" Type="http://schemas.openxmlformats.org/officeDocument/2006/relationships/slide" Target="slide13.xml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12" Type="http://schemas.openxmlformats.org/officeDocument/2006/relationships/slide" Target="slide8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20.xml"/><Relationship Id="rId5" Type="http://schemas.openxmlformats.org/officeDocument/2006/relationships/image" Target="../media/image8.png"/><Relationship Id="rId10" Type="http://schemas.openxmlformats.org/officeDocument/2006/relationships/slide" Target="slide13.xml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12" Type="http://schemas.openxmlformats.org/officeDocument/2006/relationships/slide" Target="slide8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20.xml"/><Relationship Id="rId5" Type="http://schemas.openxmlformats.org/officeDocument/2006/relationships/image" Target="../media/image8.png"/><Relationship Id="rId10" Type="http://schemas.openxmlformats.org/officeDocument/2006/relationships/slide" Target="slide13.xml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slide" Target="slide3.xml"/><Relationship Id="rId3" Type="http://schemas.openxmlformats.org/officeDocument/2006/relationships/image" Target="../media/image12.png"/><Relationship Id="rId21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8.png"/><Relationship Id="rId28" Type="http://schemas.openxmlformats.org/officeDocument/2006/relationships/slide" Target="slide15.xml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7.png"/><Relationship Id="rId27" Type="http://schemas.openxmlformats.org/officeDocument/2006/relationships/slide" Target="slide13.xml"/><Relationship Id="rId30" Type="http://schemas.openxmlformats.org/officeDocument/2006/relationships/slide" Target="slide8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82.xml"/><Relationship Id="rId3" Type="http://schemas.openxmlformats.org/officeDocument/2006/relationships/image" Target="../media/image67.png"/><Relationship Id="rId7" Type="http://schemas.openxmlformats.org/officeDocument/2006/relationships/image" Target="../media/image35.png"/><Relationship Id="rId12" Type="http://schemas.openxmlformats.org/officeDocument/2006/relationships/slide" Target="slide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slide" Target="slide15.xml"/><Relationship Id="rId5" Type="http://schemas.openxmlformats.org/officeDocument/2006/relationships/image" Target="../media/image68.png"/><Relationship Id="rId10" Type="http://schemas.openxmlformats.org/officeDocument/2006/relationships/slide" Target="slide13.xml"/><Relationship Id="rId4" Type="http://schemas.openxmlformats.org/officeDocument/2006/relationships/image" Target="../media/image33.png"/><Relationship Id="rId9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13.xml"/><Relationship Id="rId18" Type="http://schemas.openxmlformats.org/officeDocument/2006/relationships/slide" Target="slide37.xml"/><Relationship Id="rId3" Type="http://schemas.openxmlformats.org/officeDocument/2006/relationships/image" Target="../media/image69.png"/><Relationship Id="rId21" Type="http://schemas.openxmlformats.org/officeDocument/2006/relationships/slide" Target="slide60.xml"/><Relationship Id="rId7" Type="http://schemas.openxmlformats.org/officeDocument/2006/relationships/image" Target="../media/image72.png"/><Relationship Id="rId12" Type="http://schemas.openxmlformats.org/officeDocument/2006/relationships/slide" Target="slide3.xml"/><Relationship Id="rId17" Type="http://schemas.openxmlformats.org/officeDocument/2006/relationships/slide" Target="slide22.xml"/><Relationship Id="rId2" Type="http://schemas.openxmlformats.org/officeDocument/2006/relationships/notesSlide" Target="../notesSlides/notesSlide21.xml"/><Relationship Id="rId16" Type="http://schemas.openxmlformats.org/officeDocument/2006/relationships/slide" Target="slide82.xml"/><Relationship Id="rId20" Type="http://schemas.openxmlformats.org/officeDocument/2006/relationships/slide" Target="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slide" Target="slide20.xml"/><Relationship Id="rId23" Type="http://schemas.openxmlformats.org/officeDocument/2006/relationships/slide" Target="slide79.xml"/><Relationship Id="rId10" Type="http://schemas.openxmlformats.org/officeDocument/2006/relationships/image" Target="../media/image8.png"/><Relationship Id="rId19" Type="http://schemas.openxmlformats.org/officeDocument/2006/relationships/slide" Target="slide44.xml"/><Relationship Id="rId4" Type="http://schemas.openxmlformats.org/officeDocument/2006/relationships/image" Target="../media/image70.png"/><Relationship Id="rId9" Type="http://schemas.openxmlformats.org/officeDocument/2006/relationships/image" Target="../media/image7.png"/><Relationship Id="rId14" Type="http://schemas.openxmlformats.org/officeDocument/2006/relationships/slide" Target="slide21.xml"/><Relationship Id="rId22" Type="http://schemas.openxmlformats.org/officeDocument/2006/relationships/slide" Target="slide6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82.xml"/><Relationship Id="rId3" Type="http://schemas.openxmlformats.org/officeDocument/2006/relationships/image" Target="../media/image74.png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slide" Target="slide15.xml"/><Relationship Id="rId5" Type="http://schemas.openxmlformats.org/officeDocument/2006/relationships/image" Target="../media/image3.png"/><Relationship Id="rId10" Type="http://schemas.openxmlformats.org/officeDocument/2006/relationships/slide" Target="slide13.xml"/><Relationship Id="rId4" Type="http://schemas.openxmlformats.org/officeDocument/2006/relationships/image" Target="../media/image75.png"/><Relationship Id="rId9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82.xm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slide" Target="slide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slide" Target="slide15.xml"/><Relationship Id="rId5" Type="http://schemas.openxmlformats.org/officeDocument/2006/relationships/image" Target="../media/image33.png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82.xml"/><Relationship Id="rId3" Type="http://schemas.openxmlformats.org/officeDocument/2006/relationships/image" Target="../media/image83.png"/><Relationship Id="rId7" Type="http://schemas.openxmlformats.org/officeDocument/2006/relationships/image" Target="../media/image8.png"/><Relationship Id="rId12" Type="http://schemas.openxmlformats.org/officeDocument/2006/relationships/slide" Target="slide3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slide" Target="slide15.xml"/><Relationship Id="rId5" Type="http://schemas.openxmlformats.org/officeDocument/2006/relationships/image" Target="../media/image3.png"/><Relationship Id="rId10" Type="http://schemas.openxmlformats.org/officeDocument/2006/relationships/slide" Target="slide13.xml"/><Relationship Id="rId4" Type="http://schemas.openxmlformats.org/officeDocument/2006/relationships/image" Target="../media/image84.png"/><Relationship Id="rId9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3.xml"/><Relationship Id="rId1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11.png"/><Relationship Id="rId12" Type="http://schemas.openxmlformats.org/officeDocument/2006/relationships/slide" Target="slide12.xm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slide" Target="slide8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slide" Target="slide7.xml"/><Relationship Id="rId5" Type="http://schemas.openxmlformats.org/officeDocument/2006/relationships/image" Target="../media/image7.png"/><Relationship Id="rId15" Type="http://schemas.openxmlformats.org/officeDocument/2006/relationships/slide" Target="slide20.xml"/><Relationship Id="rId10" Type="http://schemas.openxmlformats.org/officeDocument/2006/relationships/slide" Target="slide6.xml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slide" Target="slide4.xml"/><Relationship Id="rId14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82.xml"/><Relationship Id="rId3" Type="http://schemas.openxmlformats.org/officeDocument/2006/relationships/image" Target="../media/image90.png"/><Relationship Id="rId7" Type="http://schemas.openxmlformats.org/officeDocument/2006/relationships/image" Target="../media/image8.png"/><Relationship Id="rId12" Type="http://schemas.openxmlformats.org/officeDocument/2006/relationships/slide" Target="slide4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slide" Target="slide15.xml"/><Relationship Id="rId5" Type="http://schemas.openxmlformats.org/officeDocument/2006/relationships/image" Target="../media/image3.png"/><Relationship Id="rId10" Type="http://schemas.openxmlformats.org/officeDocument/2006/relationships/slide" Target="slide13.xml"/><Relationship Id="rId4" Type="http://schemas.openxmlformats.org/officeDocument/2006/relationships/image" Target="../media/image91.png"/><Relationship Id="rId9" Type="http://schemas.openxmlformats.org/officeDocument/2006/relationships/slide" Target="slide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12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5" Type="http://schemas.openxmlformats.org/officeDocument/2006/relationships/slide" Target="slide82.xml"/><Relationship Id="rId10" Type="http://schemas.openxmlformats.org/officeDocument/2006/relationships/slide" Target="slide7.xml"/><Relationship Id="rId4" Type="http://schemas.openxmlformats.org/officeDocument/2006/relationships/image" Target="../media/image7.png"/><Relationship Id="rId9" Type="http://schemas.openxmlformats.org/officeDocument/2006/relationships/slide" Target="slide6.xml"/><Relationship Id="rId14" Type="http://schemas.openxmlformats.org/officeDocument/2006/relationships/slide" Target="slide2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82.xml"/><Relationship Id="rId3" Type="http://schemas.openxmlformats.org/officeDocument/2006/relationships/image" Target="../media/image98.png"/><Relationship Id="rId7" Type="http://schemas.openxmlformats.org/officeDocument/2006/relationships/image" Target="../media/image8.png"/><Relationship Id="rId12" Type="http://schemas.openxmlformats.org/officeDocument/2006/relationships/slide" Target="slide55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slide" Target="slide15.xml"/><Relationship Id="rId5" Type="http://schemas.openxmlformats.org/officeDocument/2006/relationships/image" Target="../media/image3.png"/><Relationship Id="rId10" Type="http://schemas.openxmlformats.org/officeDocument/2006/relationships/slide" Target="slide13.xml"/><Relationship Id="rId4" Type="http://schemas.openxmlformats.org/officeDocument/2006/relationships/image" Target="../media/image99.png"/><Relationship Id="rId9" Type="http://schemas.openxmlformats.org/officeDocument/2006/relationships/slide" Target="slide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12" Type="http://schemas.openxmlformats.org/officeDocument/2006/relationships/slide" Target="slide1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5" Type="http://schemas.openxmlformats.org/officeDocument/2006/relationships/slide" Target="slide82.xml"/><Relationship Id="rId10" Type="http://schemas.openxmlformats.org/officeDocument/2006/relationships/slide" Target="slide7.xml"/><Relationship Id="rId4" Type="http://schemas.openxmlformats.org/officeDocument/2006/relationships/image" Target="../media/image7.png"/><Relationship Id="rId9" Type="http://schemas.openxmlformats.org/officeDocument/2006/relationships/slide" Target="slide6.xml"/><Relationship Id="rId14" Type="http://schemas.openxmlformats.org/officeDocument/2006/relationships/slide" Target="slide2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82.xml"/><Relationship Id="rId3" Type="http://schemas.openxmlformats.org/officeDocument/2006/relationships/image" Target="../media/image102.png"/><Relationship Id="rId7" Type="http://schemas.openxmlformats.org/officeDocument/2006/relationships/image" Target="../media/image8.png"/><Relationship Id="rId12" Type="http://schemas.openxmlformats.org/officeDocument/2006/relationships/slide" Target="slide6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slide" Target="slide15.xml"/><Relationship Id="rId5" Type="http://schemas.openxmlformats.org/officeDocument/2006/relationships/image" Target="../media/image3.png"/><Relationship Id="rId10" Type="http://schemas.openxmlformats.org/officeDocument/2006/relationships/slide" Target="slide13.xml"/><Relationship Id="rId4" Type="http://schemas.openxmlformats.org/officeDocument/2006/relationships/image" Target="../media/image103.png"/><Relationship Id="rId9" Type="http://schemas.openxmlformats.org/officeDocument/2006/relationships/slide" Target="slide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82.xml"/><Relationship Id="rId3" Type="http://schemas.openxmlformats.org/officeDocument/2006/relationships/image" Target="../media/image109.png"/><Relationship Id="rId7" Type="http://schemas.openxmlformats.org/officeDocument/2006/relationships/image" Target="../media/image8.png"/><Relationship Id="rId12" Type="http://schemas.openxmlformats.org/officeDocument/2006/relationships/slide" Target="slide68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slide" Target="slide15.xml"/><Relationship Id="rId5" Type="http://schemas.openxmlformats.org/officeDocument/2006/relationships/image" Target="../media/image3.png"/><Relationship Id="rId10" Type="http://schemas.openxmlformats.org/officeDocument/2006/relationships/slide" Target="slide13.xml"/><Relationship Id="rId4" Type="http://schemas.openxmlformats.org/officeDocument/2006/relationships/image" Target="../media/image110.png"/><Relationship Id="rId9" Type="http://schemas.openxmlformats.org/officeDocument/2006/relationships/slide" Target="slide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12" Type="http://schemas.openxmlformats.org/officeDocument/2006/relationships/slide" Target="slide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5" Type="http://schemas.openxmlformats.org/officeDocument/2006/relationships/slide" Target="slide82.xml"/><Relationship Id="rId10" Type="http://schemas.openxmlformats.org/officeDocument/2006/relationships/slide" Target="slide7.xml"/><Relationship Id="rId4" Type="http://schemas.openxmlformats.org/officeDocument/2006/relationships/image" Target="../media/image7.png"/><Relationship Id="rId9" Type="http://schemas.openxmlformats.org/officeDocument/2006/relationships/slide" Target="slide6.xml"/><Relationship Id="rId14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82.xml"/><Relationship Id="rId3" Type="http://schemas.openxmlformats.org/officeDocument/2006/relationships/image" Target="../media/image119.png"/><Relationship Id="rId7" Type="http://schemas.openxmlformats.org/officeDocument/2006/relationships/image" Target="../media/image8.png"/><Relationship Id="rId12" Type="http://schemas.openxmlformats.org/officeDocument/2006/relationships/slide" Target="slide79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slide" Target="slide15.xml"/><Relationship Id="rId5" Type="http://schemas.openxmlformats.org/officeDocument/2006/relationships/image" Target="../media/image3.png"/><Relationship Id="rId10" Type="http://schemas.openxmlformats.org/officeDocument/2006/relationships/slide" Target="slide13.xml"/><Relationship Id="rId4" Type="http://schemas.openxmlformats.org/officeDocument/2006/relationships/image" Target="../media/image120.png"/><Relationship Id="rId9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12" Type="http://schemas.openxmlformats.org/officeDocument/2006/relationships/slide" Target="slide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5" Type="http://schemas.openxmlformats.org/officeDocument/2006/relationships/slide" Target="slide82.xml"/><Relationship Id="rId10" Type="http://schemas.openxmlformats.org/officeDocument/2006/relationships/slide" Target="slide7.xml"/><Relationship Id="rId4" Type="http://schemas.openxmlformats.org/officeDocument/2006/relationships/image" Target="../media/image7.png"/><Relationship Id="rId9" Type="http://schemas.openxmlformats.org/officeDocument/2006/relationships/slide" Target="slide6.xml"/><Relationship Id="rId14" Type="http://schemas.openxmlformats.org/officeDocument/2006/relationships/slide" Target="slide20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8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1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82.xml"/><Relationship Id="rId3" Type="http://schemas.openxmlformats.org/officeDocument/2006/relationships/image" Target="../media/image122.png"/><Relationship Id="rId7" Type="http://schemas.openxmlformats.org/officeDocument/2006/relationships/image" Target="../media/image35.png"/><Relationship Id="rId12" Type="http://schemas.openxmlformats.org/officeDocument/2006/relationships/slide" Target="slide20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slide" Target="slide15.xml"/><Relationship Id="rId5" Type="http://schemas.openxmlformats.org/officeDocument/2006/relationships/image" Target="../media/image123.png"/><Relationship Id="rId10" Type="http://schemas.openxmlformats.org/officeDocument/2006/relationships/slide" Target="slide13.xml"/><Relationship Id="rId4" Type="http://schemas.openxmlformats.org/officeDocument/2006/relationships/image" Target="../media/image33.png"/><Relationship Id="rId9" Type="http://schemas.openxmlformats.org/officeDocument/2006/relationships/slide" Target="slide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3.png"/><Relationship Id="rId7" Type="http://schemas.openxmlformats.org/officeDocument/2006/relationships/slide" Target="slide82.xml"/><Relationship Id="rId12" Type="http://schemas.openxmlformats.org/officeDocument/2006/relationships/slide" Target="slide20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15.xml"/><Relationship Id="rId5" Type="http://schemas.openxmlformats.org/officeDocument/2006/relationships/image" Target="../media/image8.png"/><Relationship Id="rId10" Type="http://schemas.openxmlformats.org/officeDocument/2006/relationships/slide" Target="slide13.xml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12" Type="http://schemas.openxmlformats.org/officeDocument/2006/relationships/slide" Target="slid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5" Type="http://schemas.openxmlformats.org/officeDocument/2006/relationships/slide" Target="slide82.xml"/><Relationship Id="rId10" Type="http://schemas.openxmlformats.org/officeDocument/2006/relationships/slide" Target="slide7.xml"/><Relationship Id="rId4" Type="http://schemas.openxmlformats.org/officeDocument/2006/relationships/image" Target="../media/image7.png"/><Relationship Id="rId9" Type="http://schemas.openxmlformats.org/officeDocument/2006/relationships/slide" Target="slide6.xml"/><Relationship Id="rId14" Type="http://schemas.openxmlformats.org/officeDocument/2006/relationships/slide" Target="slide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6721" y="420583"/>
            <a:ext cx="3443589" cy="358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384" y="246168"/>
            <a:ext cx="4387991" cy="47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3333" y="4552381"/>
            <a:ext cx="10038095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973" y="1075348"/>
            <a:ext cx="5122753" cy="216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4380000">
            <a:off x="2707423" y="-330378"/>
            <a:ext cx="1392063" cy="307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9234" y="2659148"/>
            <a:ext cx="3648028" cy="404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9007" y="4632701"/>
            <a:ext cx="971770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37404" y="1993675"/>
            <a:ext cx="4642943" cy="216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420000">
            <a:off x="5146806" y="1867942"/>
            <a:ext cx="1392063" cy="307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800000">
            <a:off x="2957736" y="2369221"/>
            <a:ext cx="3651973" cy="6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4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PMS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역할분담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일정계획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핵심기술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27" name="Google Shape;427;p34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소개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3. 일정 계획 (성근)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aphicFrame>
        <p:nvGraphicFramePr>
          <p:cNvPr id="429" name="Google Shape;429;p34"/>
          <p:cNvGraphicFramePr/>
          <p:nvPr/>
        </p:nvGraphicFramePr>
        <p:xfrm>
          <a:off x="469000" y="794650"/>
          <a:ext cx="8229750" cy="3106600"/>
        </p:xfrm>
        <a:graphic>
          <a:graphicData uri="http://schemas.openxmlformats.org/drawingml/2006/table">
            <a:tbl>
              <a:tblPr>
                <a:noFill/>
                <a:tableStyleId>{DA9EF92D-9CB7-46F2-B18F-EBCD6970815B}</a:tableStyleId>
              </a:tblPr>
              <a:tblGrid>
                <a:gridCol w="54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48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4380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TASK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금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토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일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월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목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금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토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일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월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목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9/17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9/18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9/19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9/20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9/21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9/22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9/23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9/24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9/25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9/26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9/27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9/28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9/29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9/30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주제 분석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rowSpan="5"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자기계발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 개념 정리 및 분석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이슈사항 확인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이슈 확인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담당 기능 분석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 - TM (프로젝트 구성원) 분석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PPT 작성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담당 기능 화면 설계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 -TM 화면 설계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담당 기능 요구 분석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 -TM 요구 분석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5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PMS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역할분담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일정계획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핵심기술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39" name="Google Shape;439;p35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0" name="Google Shape;440;p35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소개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3. 일정 계획 (혜진)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aphicFrame>
        <p:nvGraphicFramePr>
          <p:cNvPr id="441" name="Google Shape;441;p35"/>
          <p:cNvGraphicFramePr/>
          <p:nvPr>
            <p:extLst>
              <p:ext uri="{D42A27DB-BD31-4B8C-83A1-F6EECF244321}">
                <p14:modId xmlns:p14="http://schemas.microsoft.com/office/powerpoint/2010/main" val="2945793224"/>
              </p:ext>
            </p:extLst>
          </p:nvPr>
        </p:nvGraphicFramePr>
        <p:xfrm>
          <a:off x="787338" y="630625"/>
          <a:ext cx="7845750" cy="3485100"/>
        </p:xfrm>
        <a:graphic>
          <a:graphicData uri="http://schemas.openxmlformats.org/drawingml/2006/table">
            <a:tbl>
              <a:tblPr>
                <a:noFill/>
                <a:tableStyleId>{DA9EF92D-9CB7-46F2-B18F-EBCD6970815B}</a:tableStyleId>
              </a:tblPr>
              <a:tblGrid>
                <a:gridCol w="5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230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630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TASK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금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토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일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월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목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금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토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일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월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목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9/17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9/18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9/19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9/20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9/21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9/22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9/23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9/24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9/26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9/27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9/28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9/29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9/30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주제 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화면설계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화면설계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(1차)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구상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화면설계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(2차)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(임시DB)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화면설계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(3차)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공유된DB로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(1차)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(2차)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DB구성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DB구성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(1차)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(컬럼,테이블)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DB구성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(2차)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(insert내용)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ERD구성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ERD구성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ERD통합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분석 통합 &amp; DB 통합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ERD 통합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DB수정, ERD 수정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447" name="Google Shape;447;p36"/>
          <p:cNvGraphicFramePr/>
          <p:nvPr/>
        </p:nvGraphicFramePr>
        <p:xfrm>
          <a:off x="673850" y="765405"/>
          <a:ext cx="8023725" cy="3504825"/>
        </p:xfrm>
        <a:graphic>
          <a:graphicData uri="http://schemas.openxmlformats.org/drawingml/2006/table">
            <a:tbl>
              <a:tblPr>
                <a:noFill/>
                <a:tableStyleId>{1576B83F-6D31-4D9F-895A-FD6D97DBA7E2}</a:tableStyleId>
              </a:tblPr>
              <a:tblGrid>
                <a:gridCol w="267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Backend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Tools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Frontend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8" name="Google Shape;44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6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PMS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역할분담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일정계획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핵심기술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53" name="Google Shape;453;p36"/>
          <p:cNvSpPr txBox="1"/>
          <p:nvPr/>
        </p:nvSpPr>
        <p:spPr>
          <a:xfrm>
            <a:off x="-4921475" y="488450"/>
            <a:ext cx="4662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 진행 시 사용한 모든 기술 정리 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(Tool : Eclipse IDE, GitHub, Google PPT, Spread Sheet, SVN, eXERD, JDBC, Oracle ...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Backend : JAVA, Spring …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Frontend : HTML5, CSS3, BootStrap, Vue … 등등 모든 기술)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54" name="Google Shape;454;p36"/>
          <p:cNvSpPr txBox="1"/>
          <p:nvPr/>
        </p:nvSpPr>
        <p:spPr>
          <a:xfrm>
            <a:off x="9917450" y="739275"/>
            <a:ext cx="510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핵심기술 (https://icons8.com/)</a:t>
            </a: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84098" y="1362223"/>
            <a:ext cx="592500" cy="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802125" y="1306288"/>
            <a:ext cx="662350" cy="6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05473" y="1306298"/>
            <a:ext cx="662350" cy="6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823588" y="2198400"/>
            <a:ext cx="699975" cy="6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36450" y="3198562"/>
            <a:ext cx="742900" cy="7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859888" y="3208456"/>
            <a:ext cx="662350" cy="6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867875" y="2198423"/>
            <a:ext cx="699950" cy="69992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6"/>
          <p:cNvSpPr txBox="1"/>
          <p:nvPr/>
        </p:nvSpPr>
        <p:spPr>
          <a:xfrm>
            <a:off x="1421675" y="1362225"/>
            <a:ext cx="816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Java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Servlet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63" name="Google Shape;463;p36"/>
          <p:cNvSpPr txBox="1"/>
          <p:nvPr/>
        </p:nvSpPr>
        <p:spPr>
          <a:xfrm>
            <a:off x="3559175" y="1882500"/>
            <a:ext cx="12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Eclipse IDE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64" name="Google Shape;464;p36"/>
          <p:cNvSpPr txBox="1"/>
          <p:nvPr/>
        </p:nvSpPr>
        <p:spPr>
          <a:xfrm>
            <a:off x="4608750" y="1882500"/>
            <a:ext cx="12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GitHub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65" name="Google Shape;465;p36"/>
          <p:cNvSpPr txBox="1"/>
          <p:nvPr/>
        </p:nvSpPr>
        <p:spPr>
          <a:xfrm>
            <a:off x="3875256" y="2800350"/>
            <a:ext cx="60115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SVN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66" name="Google Shape;466;p36"/>
          <p:cNvSpPr txBox="1"/>
          <p:nvPr/>
        </p:nvSpPr>
        <p:spPr>
          <a:xfrm>
            <a:off x="884099" y="3852550"/>
            <a:ext cx="10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Oracle DB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467" name="Google Shape;467;p3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224275" y="1318938"/>
            <a:ext cx="637025" cy="6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6"/>
          <p:cNvSpPr txBox="1"/>
          <p:nvPr/>
        </p:nvSpPr>
        <p:spPr>
          <a:xfrm>
            <a:off x="3510257" y="3762757"/>
            <a:ext cx="1383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Google </a:t>
            </a:r>
            <a:endParaRPr lang="en-US" altLang="ko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Sheet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469" name="Google Shape;469;p3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036850" y="1287013"/>
            <a:ext cx="742900" cy="7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896369" y="3224122"/>
            <a:ext cx="662350" cy="6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6"/>
          <p:cNvSpPr txBox="1"/>
          <p:nvPr/>
        </p:nvSpPr>
        <p:spPr>
          <a:xfrm>
            <a:off x="4544998" y="3778813"/>
            <a:ext cx="1383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Google </a:t>
            </a:r>
            <a:endParaRPr lang="en-US" altLang="ko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Slides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72" name="Google Shape;472;p36"/>
          <p:cNvSpPr txBox="1"/>
          <p:nvPr/>
        </p:nvSpPr>
        <p:spPr>
          <a:xfrm>
            <a:off x="5923325" y="1855038"/>
            <a:ext cx="12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HTML5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6789988" y="1855038"/>
            <a:ext cx="12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CSS3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474" name="Google Shape;474;p36"/>
          <p:cNvGraphicFramePr/>
          <p:nvPr/>
        </p:nvGraphicFramePr>
        <p:xfrm>
          <a:off x="673850" y="2802350"/>
          <a:ext cx="2674575" cy="396210"/>
        </p:xfrm>
        <a:graphic>
          <a:graphicData uri="http://schemas.openxmlformats.org/drawingml/2006/table">
            <a:tbl>
              <a:tblPr>
                <a:noFill/>
                <a:tableStyleId>{1576B83F-6D31-4D9F-895A-FD6D97DBA7E2}</a:tableStyleId>
              </a:tblPr>
              <a:tblGrid>
                <a:gridCol w="267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Database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75" name="Google Shape;475;p3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224275" y="3501572"/>
            <a:ext cx="1229224" cy="384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6" name="Google Shape;476;p36"/>
          <p:cNvGraphicFramePr/>
          <p:nvPr/>
        </p:nvGraphicFramePr>
        <p:xfrm>
          <a:off x="6028975" y="2867800"/>
          <a:ext cx="2674575" cy="396210"/>
        </p:xfrm>
        <a:graphic>
          <a:graphicData uri="http://schemas.openxmlformats.org/drawingml/2006/table">
            <a:tbl>
              <a:tblPr>
                <a:noFill/>
                <a:tableStyleId>{1576B83F-6D31-4D9F-895A-FD6D97DBA7E2}</a:tableStyleId>
              </a:tblPr>
              <a:tblGrid>
                <a:gridCol w="267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Diagram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7" name="Google Shape;477;p36"/>
          <p:cNvSpPr txBox="1"/>
          <p:nvPr/>
        </p:nvSpPr>
        <p:spPr>
          <a:xfrm>
            <a:off x="6104963" y="3876550"/>
            <a:ext cx="13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eXERD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478" name="Google Shape;478;p3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822250" y="3347511"/>
            <a:ext cx="662350" cy="63700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6"/>
          <p:cNvSpPr txBox="1"/>
          <p:nvPr/>
        </p:nvSpPr>
        <p:spPr>
          <a:xfrm>
            <a:off x="7461763" y="3886475"/>
            <a:ext cx="13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XMind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480" name="Google Shape;480;p3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287400" y="3220025"/>
            <a:ext cx="699975" cy="6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6"/>
          <p:cNvSpPr txBox="1"/>
          <p:nvPr/>
        </p:nvSpPr>
        <p:spPr>
          <a:xfrm>
            <a:off x="2113586" y="3876550"/>
            <a:ext cx="10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MyBatis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482" name="Google Shape;482;p3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660450" y="2118450"/>
            <a:ext cx="514500" cy="5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6"/>
          <p:cNvSpPr txBox="1"/>
          <p:nvPr/>
        </p:nvSpPr>
        <p:spPr>
          <a:xfrm>
            <a:off x="4704712" y="2800350"/>
            <a:ext cx="111128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Spring 3.0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84" name="Google Shape;484;p36"/>
          <p:cNvSpPr txBox="1"/>
          <p:nvPr/>
        </p:nvSpPr>
        <p:spPr>
          <a:xfrm>
            <a:off x="7648900" y="2488613"/>
            <a:ext cx="5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Vue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485" name="Google Shape;485;p3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789900" y="2080701"/>
            <a:ext cx="662350" cy="6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6"/>
          <p:cNvSpPr txBox="1"/>
          <p:nvPr/>
        </p:nvSpPr>
        <p:spPr>
          <a:xfrm>
            <a:off x="6802619" y="2528663"/>
            <a:ext cx="6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JSP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487" name="Google Shape;487;p3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287400" y="1346688"/>
            <a:ext cx="514500" cy="5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6"/>
          <p:cNvSpPr txBox="1"/>
          <p:nvPr/>
        </p:nvSpPr>
        <p:spPr>
          <a:xfrm>
            <a:off x="2167939" y="1798213"/>
            <a:ext cx="84379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JQuery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489" name="Google Shape;489;p3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598425" y="2063560"/>
            <a:ext cx="825414" cy="3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6"/>
          <p:cNvSpPr txBox="1"/>
          <p:nvPr/>
        </p:nvSpPr>
        <p:spPr>
          <a:xfrm>
            <a:off x="1661190" y="2459738"/>
            <a:ext cx="6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AJax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91" name="Google Shape;491;p36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소개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4. 핵심 기술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492" name="Google Shape;492;p3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7955300" y="1351575"/>
            <a:ext cx="636900" cy="6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6"/>
          <p:cNvSpPr txBox="1"/>
          <p:nvPr/>
        </p:nvSpPr>
        <p:spPr>
          <a:xfrm>
            <a:off x="7999688" y="1868525"/>
            <a:ext cx="5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JS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9230" y="1026259"/>
            <a:ext cx="5525216" cy="237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1179" y="2298184"/>
            <a:ext cx="2542130" cy="55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7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10" name="Google Shape;51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8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지난 주 리뷰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피드백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</a:t>
            </a:r>
            <a:endParaRPr sz="10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515" name="Google Shape;515;p38"/>
          <p:cNvGraphicFramePr/>
          <p:nvPr>
            <p:extLst>
              <p:ext uri="{D42A27DB-BD31-4B8C-83A1-F6EECF244321}">
                <p14:modId xmlns:p14="http://schemas.microsoft.com/office/powerpoint/2010/main" val="187817718"/>
              </p:ext>
            </p:extLst>
          </p:nvPr>
        </p:nvGraphicFramePr>
        <p:xfrm>
          <a:off x="488375" y="727554"/>
          <a:ext cx="8335325" cy="3504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54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번호</a:t>
                      </a:r>
                      <a:endParaRPr sz="1000" b="1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지난주 리뷰</a:t>
                      </a:r>
                      <a:endParaRPr sz="1000" b="1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대안</a:t>
                      </a:r>
                      <a:endParaRPr sz="1000" b="1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Spring 사용 미숙</a:t>
                      </a:r>
                      <a:endParaRPr sz="1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오류 발생시 오류 내용, 처리 방안을 공유하는</a:t>
                      </a:r>
                      <a:endParaRPr sz="10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오류로그 작성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화면의 인터페이스 구현에 많은 시간이 소요됨</a:t>
                      </a:r>
                      <a:endParaRPr sz="1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부트스트랩 템플릿을 이용한 인터페이스 구현</a:t>
                      </a:r>
                      <a:endParaRPr sz="1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14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PMS의 프로세스에 익숙치 않아 기능분담이 어려움</a:t>
                      </a:r>
                      <a:endParaRPr sz="1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전체적인 프로세스를 함께 확인 후 분담 </a:t>
                      </a:r>
                      <a:endParaRPr sz="1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14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팀원 간 세부기능 일정관리 공유의 어려움으로 인해 </a:t>
                      </a:r>
                      <a:endParaRPr sz="10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이슈사항 대안마련 부족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공유 시트를 통한 일정 계획 수립 및 프로젝트 기획서 작성</a:t>
                      </a:r>
                      <a:endParaRPr sz="1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5</a:t>
                      </a:r>
                      <a:endParaRPr sz="14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팀원 간 서버환경의 차이로 인해 오류가 잦아 시간이 많이 소요됨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팀 프로젝트 파일에 공통 환경을 설정하여 공유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6" name="Google Shape;516;p38"/>
          <p:cNvSpPr txBox="1"/>
          <p:nvPr/>
        </p:nvSpPr>
        <p:spPr>
          <a:xfrm>
            <a:off x="8223875" y="89250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09</a:t>
            </a: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517" name="Google Shape;517;p38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지난주 리뷰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1. 지난주 리뷰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9230" y="1026259"/>
            <a:ext cx="6365330" cy="237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1179" y="2298184"/>
            <a:ext cx="2357676" cy="55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9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3" name="Google Shape;533;p40"/>
          <p:cNvCxnSpPr>
            <a:stCxn id="534" idx="2"/>
            <a:endCxn id="535" idx="0"/>
          </p:cNvCxnSpPr>
          <p:nvPr/>
        </p:nvCxnSpPr>
        <p:spPr>
          <a:xfrm>
            <a:off x="3343718" y="2611910"/>
            <a:ext cx="2700" cy="311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536" name="Google Shape;53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0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메뉴구조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ERD</a:t>
            </a:r>
            <a:endParaRPr sz="9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		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541" name="Google Shape;541;p40"/>
          <p:cNvSpPr/>
          <p:nvPr/>
        </p:nvSpPr>
        <p:spPr>
          <a:xfrm>
            <a:off x="3687152" y="768750"/>
            <a:ext cx="1997100" cy="357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" sz="13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OnBIZ</a:t>
            </a:r>
            <a:endParaRPr sz="1300" b="1" i="0" u="none" strike="noStrike" cap="none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542" name="Google Shape;542;p40"/>
          <p:cNvCxnSpPr/>
          <p:nvPr/>
        </p:nvCxnSpPr>
        <p:spPr>
          <a:xfrm flipH="1">
            <a:off x="3341161" y="2055180"/>
            <a:ext cx="5400" cy="2703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43" name="Google Shape;543;p40"/>
          <p:cNvSpPr/>
          <p:nvPr/>
        </p:nvSpPr>
        <p:spPr>
          <a:xfrm>
            <a:off x="2741335" y="1849374"/>
            <a:ext cx="1204800" cy="2079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조회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44" name="Google Shape;544;p40"/>
          <p:cNvSpPr/>
          <p:nvPr/>
        </p:nvSpPr>
        <p:spPr>
          <a:xfrm>
            <a:off x="6842880" y="1546784"/>
            <a:ext cx="1306800" cy="243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5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인사 관리</a:t>
            </a:r>
            <a:endParaRPr sz="105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45" name="Google Shape;545;p40"/>
          <p:cNvSpPr/>
          <p:nvPr/>
        </p:nvSpPr>
        <p:spPr>
          <a:xfrm>
            <a:off x="5461012" y="1846736"/>
            <a:ext cx="1204800" cy="2079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 관리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46" name="Google Shape;546;p40"/>
          <p:cNvSpPr/>
          <p:nvPr/>
        </p:nvSpPr>
        <p:spPr>
          <a:xfrm>
            <a:off x="5455297" y="2112810"/>
            <a:ext cx="1204800" cy="243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나의 리스크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47" name="Google Shape;547;p40"/>
          <p:cNvSpPr/>
          <p:nvPr/>
        </p:nvSpPr>
        <p:spPr>
          <a:xfrm>
            <a:off x="1307469" y="1567849"/>
            <a:ext cx="1277700" cy="225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5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대시보드</a:t>
            </a:r>
            <a:endParaRPr sz="105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48" name="Google Shape;548;p40"/>
          <p:cNvSpPr/>
          <p:nvPr/>
        </p:nvSpPr>
        <p:spPr>
          <a:xfrm>
            <a:off x="1307469" y="1848001"/>
            <a:ext cx="1277700" cy="2106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 화면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49" name="Google Shape;549;p40"/>
          <p:cNvSpPr/>
          <p:nvPr/>
        </p:nvSpPr>
        <p:spPr>
          <a:xfrm>
            <a:off x="1307469" y="2113433"/>
            <a:ext cx="1277700" cy="1995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TM 화면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550" name="Google Shape;550;p40"/>
          <p:cNvSpPr/>
          <p:nvPr/>
        </p:nvSpPr>
        <p:spPr>
          <a:xfrm>
            <a:off x="1307469" y="2363517"/>
            <a:ext cx="1277700" cy="1995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CEO 화면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551" name="Google Shape;551;p40"/>
          <p:cNvSpPr/>
          <p:nvPr/>
        </p:nvSpPr>
        <p:spPr>
          <a:xfrm>
            <a:off x="6842880" y="2110847"/>
            <a:ext cx="1306800" cy="2193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인사 조회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552" name="Google Shape;552;p40"/>
          <p:cNvCxnSpPr>
            <a:stCxn id="547" idx="0"/>
            <a:endCxn id="544" idx="0"/>
          </p:cNvCxnSpPr>
          <p:nvPr/>
        </p:nvCxnSpPr>
        <p:spPr>
          <a:xfrm rot="-5400000">
            <a:off x="4710819" y="-1217651"/>
            <a:ext cx="21000" cy="5550000"/>
          </a:xfrm>
          <a:prstGeom prst="bentConnector3">
            <a:avLst>
              <a:gd name="adj1" fmla="val 1379516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53" name="Google Shape;553;p40"/>
          <p:cNvSpPr/>
          <p:nvPr/>
        </p:nvSpPr>
        <p:spPr>
          <a:xfrm>
            <a:off x="5469247" y="1553826"/>
            <a:ext cx="1204800" cy="232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05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54" name="Google Shape;554;p40"/>
          <p:cNvSpPr/>
          <p:nvPr/>
        </p:nvSpPr>
        <p:spPr>
          <a:xfrm>
            <a:off x="2744113" y="1554645"/>
            <a:ext cx="1204800" cy="232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5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</a:t>
            </a:r>
            <a:endParaRPr sz="105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55" name="Google Shape;555;p40"/>
          <p:cNvSpPr/>
          <p:nvPr/>
        </p:nvSpPr>
        <p:spPr>
          <a:xfrm>
            <a:off x="6842880" y="2651199"/>
            <a:ext cx="1306800" cy="2193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인사발령조회/등록(PM)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556" name="Google Shape;556;p40"/>
          <p:cNvCxnSpPr/>
          <p:nvPr/>
        </p:nvCxnSpPr>
        <p:spPr>
          <a:xfrm>
            <a:off x="6107125" y="1267650"/>
            <a:ext cx="0" cy="294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557" name="Google Shape;557;p40"/>
          <p:cNvCxnSpPr/>
          <p:nvPr/>
        </p:nvCxnSpPr>
        <p:spPr>
          <a:xfrm>
            <a:off x="3396250" y="1286025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58" name="Google Shape;558;p40"/>
          <p:cNvSpPr/>
          <p:nvPr/>
        </p:nvSpPr>
        <p:spPr>
          <a:xfrm>
            <a:off x="2741331" y="2091585"/>
            <a:ext cx="1204800" cy="243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등록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34" name="Google Shape;534;p40"/>
          <p:cNvSpPr/>
          <p:nvPr/>
        </p:nvSpPr>
        <p:spPr>
          <a:xfrm>
            <a:off x="2741318" y="2368910"/>
            <a:ext cx="1204800" cy="243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 할당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59" name="Google Shape;559;p40"/>
          <p:cNvSpPr/>
          <p:nvPr/>
        </p:nvSpPr>
        <p:spPr>
          <a:xfrm>
            <a:off x="5458210" y="1556329"/>
            <a:ext cx="1204800" cy="243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5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</a:t>
            </a:r>
            <a:endParaRPr sz="105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60" name="Google Shape;560;p40"/>
          <p:cNvSpPr/>
          <p:nvPr/>
        </p:nvSpPr>
        <p:spPr>
          <a:xfrm>
            <a:off x="2744281" y="3479973"/>
            <a:ext cx="1204800" cy="243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팀 게시판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35" name="Google Shape;535;p40"/>
          <p:cNvSpPr/>
          <p:nvPr/>
        </p:nvSpPr>
        <p:spPr>
          <a:xfrm>
            <a:off x="2743988" y="2923513"/>
            <a:ext cx="1204800" cy="210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0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커뮤니티</a:t>
            </a:r>
            <a:endParaRPr sz="100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561" name="Google Shape;561;p40"/>
          <p:cNvSpPr/>
          <p:nvPr/>
        </p:nvSpPr>
        <p:spPr>
          <a:xfrm>
            <a:off x="2743988" y="3204265"/>
            <a:ext cx="1204800" cy="2193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채팅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62" name="Google Shape;562;p40"/>
          <p:cNvSpPr/>
          <p:nvPr/>
        </p:nvSpPr>
        <p:spPr>
          <a:xfrm>
            <a:off x="2743981" y="3779373"/>
            <a:ext cx="1204800" cy="243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회의록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4106675" y="1575200"/>
            <a:ext cx="1204800" cy="210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0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내 작업</a:t>
            </a:r>
            <a:endParaRPr sz="100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564" name="Google Shape;564;p40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5" name="Google Shape;565;p40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기능구조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1. 메뉴 구조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566" name="Google Shape;566;p40"/>
          <p:cNvSpPr/>
          <p:nvPr/>
        </p:nvSpPr>
        <p:spPr>
          <a:xfrm>
            <a:off x="1307469" y="2601754"/>
            <a:ext cx="1277700" cy="1995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HR 화면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6842880" y="1840672"/>
            <a:ext cx="1306800" cy="2193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로그인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68" name="Google Shape;568;p40"/>
          <p:cNvSpPr/>
          <p:nvPr/>
        </p:nvSpPr>
        <p:spPr>
          <a:xfrm>
            <a:off x="6842880" y="2381024"/>
            <a:ext cx="1306800" cy="2193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인사정보등록(신규)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4101172" y="1846374"/>
            <a:ext cx="1204800" cy="2079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간트차트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70" name="Google Shape;570;p40"/>
          <p:cNvSpPr/>
          <p:nvPr/>
        </p:nvSpPr>
        <p:spPr>
          <a:xfrm>
            <a:off x="4098322" y="2114849"/>
            <a:ext cx="1204800" cy="2079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작업관리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71" name="Google Shape;571;p40"/>
          <p:cNvSpPr/>
          <p:nvPr/>
        </p:nvSpPr>
        <p:spPr>
          <a:xfrm>
            <a:off x="4111635" y="2372224"/>
            <a:ext cx="1204800" cy="2079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결재현황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572" name="Google Shape;572;p40"/>
          <p:cNvSpPr/>
          <p:nvPr/>
        </p:nvSpPr>
        <p:spPr>
          <a:xfrm>
            <a:off x="4096585" y="2640699"/>
            <a:ext cx="1204800" cy="2079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결재요청함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573" name="Google Shape;573;p40"/>
          <p:cNvCxnSpPr/>
          <p:nvPr/>
        </p:nvCxnSpPr>
        <p:spPr>
          <a:xfrm>
            <a:off x="4698975" y="127695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574" name="Google Shape;574;p40"/>
          <p:cNvCxnSpPr>
            <a:endCxn id="563" idx="0"/>
          </p:cNvCxnSpPr>
          <p:nvPr/>
        </p:nvCxnSpPr>
        <p:spPr>
          <a:xfrm>
            <a:off x="4698875" y="1125800"/>
            <a:ext cx="10200" cy="449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1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기능구조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메뉴구조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ERD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		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584" name="Google Shape;584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4913" y="687450"/>
            <a:ext cx="8414175" cy="3732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1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86" name="Google Shape;586;p41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기능구조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2. ERD : 전체 구조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2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기능구조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메뉴구조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ERD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		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596" name="Google Shape;596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6238" y="636150"/>
            <a:ext cx="7611523" cy="377343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2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8" name="Google Shape;598;p42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기능구조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2. ERD : 논리 구조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3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기능구조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메뉴구조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ERD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		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608" name="Google Shape;608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0888" y="665750"/>
            <a:ext cx="7542209" cy="377343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3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0" name="Google Shape;610;p43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기능구조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2. ERD : 물리 구조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132502" y="1262888"/>
            <a:ext cx="2095503" cy="228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389" y="3325193"/>
            <a:ext cx="1823809" cy="8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389" y="2055288"/>
            <a:ext cx="1823809" cy="8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548" y="3325193"/>
            <a:ext cx="1823810" cy="8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1325358" y="639597"/>
            <a:ext cx="2026934" cy="228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548" y="2055288"/>
            <a:ext cx="1823810" cy="8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1216" y="245350"/>
            <a:ext cx="1728081" cy="106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6988900" y="79804"/>
            <a:ext cx="2095503" cy="228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9167" y="2191501"/>
            <a:ext cx="1072763" cy="32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1080" y="1931707"/>
            <a:ext cx="246110" cy="29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1080" y="3202427"/>
            <a:ext cx="246110" cy="29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23215" y="2191501"/>
            <a:ext cx="948454" cy="32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25127" y="1931707"/>
            <a:ext cx="246110" cy="29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24167" y="3463172"/>
            <a:ext cx="1871912" cy="3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25127" y="3202427"/>
            <a:ext cx="246110" cy="29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493048" y="2192453"/>
            <a:ext cx="1308673" cy="3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93991" y="1931707"/>
            <a:ext cx="246110" cy="29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493048" y="3463172"/>
            <a:ext cx="521998" cy="3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493991" y="3202427"/>
            <a:ext cx="246110" cy="29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3215" y="410911"/>
            <a:ext cx="236978" cy="27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8745" y="3325193"/>
            <a:ext cx="1823809" cy="8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8745" y="2055288"/>
            <a:ext cx="1823809" cy="8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-333333" y="4552381"/>
            <a:ext cx="10038095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69007" y="4632701"/>
            <a:ext cx="971770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74644" y="3455034"/>
            <a:ext cx="660944" cy="32045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763225" y="2359288"/>
            <a:ext cx="14283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PMS 프로젝트 소개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PMS 개요 및 분석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역할 분담 및 일정 계획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핵심 기술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763225" y="3615288"/>
            <a:ext cx="1428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지난 주 프로젝트 리뷰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개선 및 도입 사항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3624175" y="2374188"/>
            <a:ext cx="16749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PMS 프로젝트 : 기능적 구조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메뉴 구조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ERD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3624175" y="3629888"/>
            <a:ext cx="1752934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PMS 프로젝트 : 요구사항 분석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UI 설계서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요구사항 정의서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업무플로우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6489275" y="2360750"/>
            <a:ext cx="18720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PMS 프로젝트 : 기능구현 (준비중)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화면 목록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권한 설정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유효성 체크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기능 구현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6518750" y="3629900"/>
            <a:ext cx="1674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PMS 프로젝트 : 마무리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- 회의록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1179" y="2319746"/>
            <a:ext cx="2625841" cy="55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7813" y="1635880"/>
            <a:ext cx="5681067" cy="112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4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295541" y="982762"/>
            <a:ext cx="4788721" cy="467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286" y="1107267"/>
            <a:ext cx="927507" cy="23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8738" y="-1147520"/>
            <a:ext cx="8304599" cy="694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33333" y="4552381"/>
            <a:ext cx="10038095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6502" y="973612"/>
            <a:ext cx="2318029" cy="8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6596" y="406675"/>
            <a:ext cx="2698990" cy="83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5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636" name="Google Shape;636;p45">
            <a:hlinkClick r:id="rId17" action="ppaction://hlinksldjump"/>
          </p:cNvPr>
          <p:cNvSpPr txBox="1"/>
          <p:nvPr/>
        </p:nvSpPr>
        <p:spPr>
          <a:xfrm>
            <a:off x="4146788" y="624563"/>
            <a:ext cx="4168500" cy="400200"/>
          </a:xfrm>
          <a:prstGeom prst="rect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637" name="Google Shape;637;p45">
            <a:hlinkClick r:id="rId18" action="ppaction://hlinksldjump"/>
          </p:cNvPr>
          <p:cNvSpPr txBox="1"/>
          <p:nvPr/>
        </p:nvSpPr>
        <p:spPr>
          <a:xfrm>
            <a:off x="4146788" y="1107263"/>
            <a:ext cx="4168500" cy="400200"/>
          </a:xfrm>
          <a:prstGeom prst="rect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638" name="Google Shape;638;p45">
            <a:hlinkClick r:id="rId19" action="ppaction://hlinksldjump"/>
          </p:cNvPr>
          <p:cNvSpPr txBox="1"/>
          <p:nvPr/>
        </p:nvSpPr>
        <p:spPr>
          <a:xfrm>
            <a:off x="4146788" y="1627963"/>
            <a:ext cx="4168500" cy="400200"/>
          </a:xfrm>
          <a:prstGeom prst="rect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639" name="Google Shape;639;p45">
            <a:hlinkClick r:id="rId20" action="ppaction://hlinksldjump"/>
          </p:cNvPr>
          <p:cNvSpPr txBox="1"/>
          <p:nvPr/>
        </p:nvSpPr>
        <p:spPr>
          <a:xfrm>
            <a:off x="4146788" y="2125875"/>
            <a:ext cx="4168500" cy="400200"/>
          </a:xfrm>
          <a:prstGeom prst="rect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640" name="Google Shape;640;p45">
            <a:hlinkClick r:id="rId21" action="ppaction://hlinksldjump"/>
          </p:cNvPr>
          <p:cNvSpPr txBox="1"/>
          <p:nvPr/>
        </p:nvSpPr>
        <p:spPr>
          <a:xfrm>
            <a:off x="4146775" y="2642625"/>
            <a:ext cx="4168500" cy="400200"/>
          </a:xfrm>
          <a:prstGeom prst="rect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641" name="Google Shape;641;p45">
            <a:hlinkClick r:id="rId22" action="ppaction://hlinksldjump"/>
          </p:cNvPr>
          <p:cNvSpPr txBox="1"/>
          <p:nvPr/>
        </p:nvSpPr>
        <p:spPr>
          <a:xfrm>
            <a:off x="4146763" y="3090163"/>
            <a:ext cx="4168500" cy="400200"/>
          </a:xfrm>
          <a:prstGeom prst="rect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642" name="Google Shape;642;p45">
            <a:hlinkClick r:id="rId23" action="ppaction://hlinksldjump"/>
          </p:cNvPr>
          <p:cNvSpPr txBox="1"/>
          <p:nvPr/>
        </p:nvSpPr>
        <p:spPr>
          <a:xfrm>
            <a:off x="4146763" y="3651650"/>
            <a:ext cx="4168500" cy="400200"/>
          </a:xfrm>
          <a:prstGeom prst="rect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73" y="788212"/>
            <a:ext cx="7784871" cy="340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7746" y="1743621"/>
            <a:ext cx="3878116" cy="123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3333" y="4552381"/>
            <a:ext cx="10038095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6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7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663" name="Google Shape;663;p47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664" name="Google Shape;664;p47"/>
          <p:cNvGraphicFramePr/>
          <p:nvPr/>
        </p:nvGraphicFramePr>
        <p:xfrm>
          <a:off x="6990876" y="767613"/>
          <a:ext cx="1961925" cy="328352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사번(아이디)입력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비밀번호 입력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로그인 버튼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안내사항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5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로그인 시 확인 문구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CEO / HR / PM/ TM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65" name="Google Shape;665;p47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UI-Login-01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2021. 09. 29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로그인 페이지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메인&gt;로그인 페이지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66" name="Google Shape;666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9225" y="898150"/>
            <a:ext cx="5400000" cy="33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7"/>
          <p:cNvSpPr/>
          <p:nvPr/>
        </p:nvSpPr>
        <p:spPr>
          <a:xfrm>
            <a:off x="3456075" y="23803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3456063" y="27059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69" name="Google Shape;669;p47"/>
          <p:cNvSpPr/>
          <p:nvPr/>
        </p:nvSpPr>
        <p:spPr>
          <a:xfrm>
            <a:off x="3766538" y="31559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70" name="Google Shape;670;p47"/>
          <p:cNvSpPr/>
          <p:nvPr/>
        </p:nvSpPr>
        <p:spPr>
          <a:xfrm>
            <a:off x="3257713" y="36592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71" name="Google Shape;671;p47"/>
          <p:cNvSpPr/>
          <p:nvPr/>
        </p:nvSpPr>
        <p:spPr>
          <a:xfrm>
            <a:off x="3348263" y="14038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72" name="Google Shape;672;p47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8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요구사항 정의서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682" name="Google Shape;682;p48"/>
          <p:cNvGraphicFramePr/>
          <p:nvPr/>
        </p:nvGraphicFramePr>
        <p:xfrm>
          <a:off x="1186725" y="760950"/>
          <a:ext cx="7739975" cy="1612796"/>
        </p:xfrm>
        <a:graphic>
          <a:graphicData uri="http://schemas.openxmlformats.org/drawingml/2006/table">
            <a:tbl>
              <a:tblPr>
                <a:noFill/>
                <a:tableStyleId>{DA9EF92D-9CB7-46F2-B18F-EBCD6970815B}</a:tableStyleId>
              </a:tblPr>
              <a:tblGrid>
                <a:gridCol w="45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6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2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3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48400">
                <a:tc gridSpan="1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[공용]  로그인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ID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구분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화면명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요구사항명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내용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중요도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작성자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작성일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진행상황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기타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Login-01</a:t>
                      </a:r>
                      <a:endParaRPr sz="6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CEO / HR / </a:t>
                      </a:r>
                      <a:endParaRPr sz="600" dirty="0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/>
                        <a:t>PM / TM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로그인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사원번호/비밀번호 일치 시 로그인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올바른 사원번호(아이디)와 비밀번호 입력 시 해당 인트라넷 접속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21.09.28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Login-02</a:t>
                      </a:r>
                      <a:endParaRPr sz="6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CEO / HR / </a:t>
                      </a:r>
                      <a:endParaRPr sz="600" dirty="0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/>
                        <a:t>PM / TM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비밀번호 찾기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비밀번호 임시 발급요청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로그인 처리를 위한 임시 비밀번호 발급 요청처리. 요청 시 특정 규칙 통한 임시 비밀번호 발급.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21.09.28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/>
                    </a:p>
                  </a:txBody>
                  <a:tcPr marL="91425" marR="9142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3" name="Google Shape;683;p48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9"/>
          <p:cNvSpPr txBox="1"/>
          <p:nvPr/>
        </p:nvSpPr>
        <p:spPr>
          <a:xfrm>
            <a:off x="2238375" y="4660700"/>
            <a:ext cx="5680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 | 요구사항 정의서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693" name="Google Shape;693;p49"/>
          <p:cNvGraphicFramePr/>
          <p:nvPr/>
        </p:nvGraphicFramePr>
        <p:xfrm>
          <a:off x="1043413" y="243788"/>
          <a:ext cx="7892075" cy="40177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2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기능명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로그인</a:t>
                      </a:r>
                      <a:endParaRPr sz="7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설명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로그인 시 사번(아이디)에 부여된 권한에 따라 다른 페이지 처리 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9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작성 여부</a:t>
                      </a:r>
                      <a:endParaRPr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4" name="Google Shape;694;p49"/>
          <p:cNvSpPr/>
          <p:nvPr/>
        </p:nvSpPr>
        <p:spPr>
          <a:xfrm>
            <a:off x="1151125" y="-702875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진행단계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-1" y="-621364"/>
            <a:ext cx="691500" cy="442800"/>
          </a:xfrm>
          <a:prstGeom prst="can">
            <a:avLst>
              <a:gd name="adj" fmla="val 25000"/>
            </a:avLst>
          </a:prstGeom>
          <a:solidFill>
            <a:srgbClr val="B3C6E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DB</a:t>
            </a:r>
            <a:endParaRPr sz="9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696" name="Google Shape;696;p49"/>
          <p:cNvSpPr txBox="1"/>
          <p:nvPr/>
        </p:nvSpPr>
        <p:spPr>
          <a:xfrm>
            <a:off x="4465050" y="1666913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TRUE</a:t>
            </a:r>
            <a:endParaRPr sz="900" b="0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697" name="Google Shape;697;p49"/>
          <p:cNvSpPr txBox="1"/>
          <p:nvPr/>
        </p:nvSpPr>
        <p:spPr>
          <a:xfrm>
            <a:off x="4465038" y="2539975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FALSE</a:t>
            </a:r>
            <a:endParaRPr sz="900" b="0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3457575" y="-740975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4517938" y="-570387"/>
            <a:ext cx="879000" cy="298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커뮤니티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5723475" y="-6361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6784050" y="-621375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작성 여부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02" name="Google Shape;702;p49"/>
          <p:cNvSpPr/>
          <p:nvPr/>
        </p:nvSpPr>
        <p:spPr>
          <a:xfrm>
            <a:off x="1414013" y="2115588"/>
            <a:ext cx="879000" cy="298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로그인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5585850" y="14002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로그인 성공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2578575" y="21316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로그인 정보 입력</a:t>
            </a:r>
            <a:endParaRPr sz="7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3743125" y="2026800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4622125" y="2002350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사원정보일치</a:t>
            </a:r>
            <a:endParaRPr sz="7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5585850" y="25468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로그인 실패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08" name="Google Shape;708;p49"/>
          <p:cNvSpPr txBox="1"/>
          <p:nvPr/>
        </p:nvSpPr>
        <p:spPr>
          <a:xfrm>
            <a:off x="5319488" y="-1165050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FALSE</a:t>
            </a:r>
            <a:endParaRPr sz="900" b="0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709" name="Google Shape;709;p49"/>
          <p:cNvSpPr txBox="1"/>
          <p:nvPr/>
        </p:nvSpPr>
        <p:spPr>
          <a:xfrm>
            <a:off x="5904450" y="-1064087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TRUE</a:t>
            </a:r>
            <a:endParaRPr sz="900" b="0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710" name="Google Shape;710;p49"/>
          <p:cNvCxnSpPr>
            <a:stCxn id="702" idx="3"/>
            <a:endCxn id="704" idx="1"/>
          </p:cNvCxnSpPr>
          <p:nvPr/>
        </p:nvCxnSpPr>
        <p:spPr>
          <a:xfrm>
            <a:off x="2293013" y="2264988"/>
            <a:ext cx="28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1" name="Google Shape;711;p49"/>
          <p:cNvCxnSpPr>
            <a:stCxn id="704" idx="3"/>
            <a:endCxn id="705" idx="2"/>
          </p:cNvCxnSpPr>
          <p:nvPr/>
        </p:nvCxnSpPr>
        <p:spPr>
          <a:xfrm>
            <a:off x="3457575" y="2265000"/>
            <a:ext cx="28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2" name="Google Shape;712;p49"/>
          <p:cNvCxnSpPr>
            <a:stCxn id="705" idx="4"/>
            <a:endCxn id="706" idx="1"/>
          </p:cNvCxnSpPr>
          <p:nvPr/>
        </p:nvCxnSpPr>
        <p:spPr>
          <a:xfrm>
            <a:off x="4303525" y="2265000"/>
            <a:ext cx="3186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3" name="Google Shape;713;p49"/>
          <p:cNvCxnSpPr>
            <a:stCxn id="706" idx="0"/>
            <a:endCxn id="703" idx="1"/>
          </p:cNvCxnSpPr>
          <p:nvPr/>
        </p:nvCxnSpPr>
        <p:spPr>
          <a:xfrm rot="-5400000">
            <a:off x="5064475" y="1480950"/>
            <a:ext cx="468900" cy="573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4" name="Google Shape;714;p49"/>
          <p:cNvCxnSpPr>
            <a:stCxn id="706" idx="2"/>
            <a:endCxn id="707" idx="1"/>
          </p:cNvCxnSpPr>
          <p:nvPr/>
        </p:nvCxnSpPr>
        <p:spPr>
          <a:xfrm rot="-5400000" flipH="1">
            <a:off x="5222725" y="2316900"/>
            <a:ext cx="152400" cy="573900"/>
          </a:xfrm>
          <a:prstGeom prst="bentConnector2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5" name="Google Shape;715;p49"/>
          <p:cNvSpPr/>
          <p:nvPr/>
        </p:nvSpPr>
        <p:spPr>
          <a:xfrm>
            <a:off x="6784050" y="21193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TM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6784050" y="12709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HR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6784050" y="878263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CEO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6784050" y="16951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719" name="Google Shape;719;p49"/>
          <p:cNvCxnSpPr>
            <a:stCxn id="703" idx="3"/>
            <a:endCxn id="717" idx="1"/>
          </p:cNvCxnSpPr>
          <p:nvPr/>
        </p:nvCxnSpPr>
        <p:spPr>
          <a:xfrm rot="10800000" flipH="1">
            <a:off x="6464850" y="1011575"/>
            <a:ext cx="319200" cy="522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49"/>
          <p:cNvCxnSpPr>
            <a:stCxn id="703" idx="3"/>
            <a:endCxn id="716" idx="1"/>
          </p:cNvCxnSpPr>
          <p:nvPr/>
        </p:nvCxnSpPr>
        <p:spPr>
          <a:xfrm rot="10800000" flipH="1">
            <a:off x="6464850" y="1404275"/>
            <a:ext cx="319200" cy="12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1" name="Google Shape;721;p49"/>
          <p:cNvCxnSpPr>
            <a:stCxn id="703" idx="3"/>
            <a:endCxn id="718" idx="1"/>
          </p:cNvCxnSpPr>
          <p:nvPr/>
        </p:nvCxnSpPr>
        <p:spPr>
          <a:xfrm>
            <a:off x="6464850" y="1533575"/>
            <a:ext cx="319200" cy="29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2" name="Google Shape;722;p49"/>
          <p:cNvCxnSpPr>
            <a:stCxn id="703" idx="3"/>
            <a:endCxn id="715" idx="1"/>
          </p:cNvCxnSpPr>
          <p:nvPr/>
        </p:nvCxnSpPr>
        <p:spPr>
          <a:xfrm>
            <a:off x="6464850" y="1533575"/>
            <a:ext cx="319200" cy="719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3" name="Google Shape;723;p49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0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733" name="Google Shape;733;p50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734" name="Google Shape;734;p50"/>
          <p:cNvGraphicFramePr/>
          <p:nvPr>
            <p:extLst>
              <p:ext uri="{D42A27DB-BD31-4B8C-83A1-F6EECF244321}">
                <p14:modId xmlns:p14="http://schemas.microsoft.com/office/powerpoint/2010/main" val="219063303"/>
              </p:ext>
            </p:extLst>
          </p:nvPr>
        </p:nvGraphicFramePr>
        <p:xfrm>
          <a:off x="6990876" y="767613"/>
          <a:ext cx="1961925" cy="360905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사진 파일 업로드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신규 사원의 인사 정보 등록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해당 버튼 클릭 시 사원번호 생성 창 이동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입사년월/부서 항목 입력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5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버튼 클릭 시 사원번호 공란에 신규 사번 입력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6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신규 사원번호 정보 등록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사원번호는 특정 규칙을 사용하여 생성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직접 입력 불가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35" name="Google Shape;735;p50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HR_EMP-01</a:t>
                      </a:r>
                      <a:endParaRPr sz="1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</a:t>
                      </a:r>
                      <a:r>
                        <a:rPr lang="ko" sz="800" dirty="0"/>
                        <a:t>. 29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인사정보등록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인사관리 &gt; 인사정보등록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36" name="Google Shape;73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9225" y="898161"/>
            <a:ext cx="5399998" cy="3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0"/>
          <p:cNvSpPr/>
          <p:nvPr/>
        </p:nvSpPr>
        <p:spPr>
          <a:xfrm>
            <a:off x="1967663" y="25717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38" name="Google Shape;738;p50"/>
          <p:cNvSpPr/>
          <p:nvPr/>
        </p:nvSpPr>
        <p:spPr>
          <a:xfrm>
            <a:off x="3059488" y="16507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39" name="Google Shape;739;p50"/>
          <p:cNvSpPr/>
          <p:nvPr/>
        </p:nvSpPr>
        <p:spPr>
          <a:xfrm>
            <a:off x="3618963" y="31045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40" name="Google Shape;740;p50"/>
          <p:cNvSpPr/>
          <p:nvPr/>
        </p:nvSpPr>
        <p:spPr>
          <a:xfrm>
            <a:off x="4819138" y="16507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41" name="Google Shape;741;p50"/>
          <p:cNvSpPr/>
          <p:nvPr/>
        </p:nvSpPr>
        <p:spPr>
          <a:xfrm>
            <a:off x="5207963" y="35418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42" name="Google Shape;742;p50"/>
          <p:cNvSpPr/>
          <p:nvPr/>
        </p:nvSpPr>
        <p:spPr>
          <a:xfrm>
            <a:off x="3750463" y="39043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6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43" name="Google Shape;743;p50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6B26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b="1" dirty="0">
              <a:solidFill>
                <a:srgbClr val="F6B26B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1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753" name="Google Shape;753;p51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754" name="Google Shape;754;p51"/>
          <p:cNvGraphicFramePr/>
          <p:nvPr/>
        </p:nvGraphicFramePr>
        <p:xfrm>
          <a:off x="6990876" y="767613"/>
          <a:ext cx="1961925" cy="328352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사원번호와 임시 비밀번호를 발송할 이메일 입력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등록 시 DB에 사원 정보 추가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등록 버튼 클릭 시 생성 사번 정보와 전송할 이메일 문구 출력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메일 전송 취소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5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사원번호/임시 비밀번호 발송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사원정보 등록 처리 시 사원번호(아이디)와 임시 비밀번호 이메일 발송</a:t>
                      </a:r>
                      <a:endParaRPr sz="7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55" name="Google Shape;755;p51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HR_EMP-01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</a:t>
                      </a:r>
                      <a:r>
                        <a:rPr lang="ko" sz="800" dirty="0"/>
                        <a:t>. 29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인사정보등록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인사관리 &gt; 인사정보등록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56" name="Google Shape;756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9216" y="898150"/>
            <a:ext cx="5400001" cy="3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1"/>
          <p:cNvSpPr/>
          <p:nvPr/>
        </p:nvSpPr>
        <p:spPr>
          <a:xfrm>
            <a:off x="1967663" y="34206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58" name="Google Shape;758;p51"/>
          <p:cNvSpPr/>
          <p:nvPr/>
        </p:nvSpPr>
        <p:spPr>
          <a:xfrm>
            <a:off x="3618963" y="36833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59" name="Google Shape;759;p51"/>
          <p:cNvSpPr/>
          <p:nvPr/>
        </p:nvSpPr>
        <p:spPr>
          <a:xfrm>
            <a:off x="2639388" y="14038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60" name="Google Shape;760;p51"/>
          <p:cNvSpPr/>
          <p:nvPr/>
        </p:nvSpPr>
        <p:spPr>
          <a:xfrm>
            <a:off x="2686763" y="19135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61" name="Google Shape;761;p51"/>
          <p:cNvSpPr/>
          <p:nvPr/>
        </p:nvSpPr>
        <p:spPr>
          <a:xfrm>
            <a:off x="4257238" y="19135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62" name="Google Shape;762;p51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6B26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rgbClr val="F6B26B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2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요구사항 정의서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772" name="Google Shape;772;p52"/>
          <p:cNvGraphicFramePr/>
          <p:nvPr>
            <p:extLst>
              <p:ext uri="{D42A27DB-BD31-4B8C-83A1-F6EECF244321}">
                <p14:modId xmlns:p14="http://schemas.microsoft.com/office/powerpoint/2010/main" val="2361879352"/>
              </p:ext>
            </p:extLst>
          </p:nvPr>
        </p:nvGraphicFramePr>
        <p:xfrm>
          <a:off x="1043400" y="625075"/>
          <a:ext cx="7929150" cy="2326750"/>
        </p:xfrm>
        <a:graphic>
          <a:graphicData uri="http://schemas.openxmlformats.org/drawingml/2006/table">
            <a:tbl>
              <a:tblPr>
                <a:noFill/>
                <a:tableStyleId>{DA9EF92D-9CB7-46F2-B18F-EBCD6970815B}</a:tableStyleId>
              </a:tblPr>
              <a:tblGrid>
                <a:gridCol w="57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1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1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9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0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12100">
                <a:tc gridSpan="1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[인사팀]  신규 사원번호 생성 및 이메일 발송/신규 사원의 사원정보 추가 입력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ID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구분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화면명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요구사항명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 내용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중요도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작성자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작성일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진행상황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기타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62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HR_EMP-01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신규 사번/임시 비밀번호 생성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신규 사번 생성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일정한 규칙을 설정하여 신규 사번을 생성(사번 = 아이디)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(생성 시 부서에 따른 구분이 가능해야 함. 사번은 수정 불가. )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21.09.27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임시 비밀번호 생성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일정한 규칙을 설정하여 임시 비밀번호 생성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21.09.27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HR_EMP-02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 기본 정보 입력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사원의 수정 불가 정보를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인사팀에서 입력 처리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(이름, 소속, 입사일 등)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사원이 초기 정보를 입력(이름, 소속, 입사일, 연봉 등)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21.09.27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HR_EMP-03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 정보 수정(인사팀)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사원의 비공개/수정불가 부분을 수정처리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사원이 수정 불가능한 정보 일부를 수정(이름, 소속, 입사일 등)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21.09.27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HR_EMP-01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이메일 전송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생성된 신규 사번/임시비밀번호 사원의 이메일로 전송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사원의 정보 입력 후 생성한 사원번호/임시비밀번호를 이메일을 통해 해당 사원에게 발송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21.09.27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3" name="Google Shape;773;p52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6B26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rgbClr val="F6B26B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53"/>
          <p:cNvSpPr txBox="1"/>
          <p:nvPr/>
        </p:nvSpPr>
        <p:spPr>
          <a:xfrm>
            <a:off x="2238375" y="4660700"/>
            <a:ext cx="5680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 | 요구사항 정의서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783" name="Google Shape;783;p53"/>
          <p:cNvGraphicFramePr/>
          <p:nvPr/>
        </p:nvGraphicFramePr>
        <p:xfrm>
          <a:off x="1043413" y="243788"/>
          <a:ext cx="7892075" cy="40177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2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기능명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인사정보등록</a:t>
                      </a:r>
                      <a:endParaRPr sz="7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설명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신규 사원의 사원번호 생성 및 DB 저장과 사원번호/임시 비밀번호 이메일 발송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90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4" name="Google Shape;784;p53"/>
          <p:cNvSpPr/>
          <p:nvPr/>
        </p:nvSpPr>
        <p:spPr>
          <a:xfrm>
            <a:off x="3457575" y="-740975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85" name="Google Shape;785;p53"/>
          <p:cNvSpPr/>
          <p:nvPr/>
        </p:nvSpPr>
        <p:spPr>
          <a:xfrm>
            <a:off x="1235338" y="2007713"/>
            <a:ext cx="879000" cy="298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인사정보등록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86" name="Google Shape;786;p53"/>
          <p:cNvSpPr/>
          <p:nvPr/>
        </p:nvSpPr>
        <p:spPr>
          <a:xfrm>
            <a:off x="5723475" y="-6361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87" name="Google Shape;787;p53"/>
          <p:cNvSpPr/>
          <p:nvPr/>
        </p:nvSpPr>
        <p:spPr>
          <a:xfrm>
            <a:off x="7806350" y="1743900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이메일발송 여부</a:t>
            </a:r>
            <a:endParaRPr sz="5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88" name="Google Shape;788;p53"/>
          <p:cNvSpPr txBox="1"/>
          <p:nvPr/>
        </p:nvSpPr>
        <p:spPr>
          <a:xfrm>
            <a:off x="8255438" y="1394550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FALSE</a:t>
            </a:r>
            <a:endParaRPr sz="900" b="0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789" name="Google Shape;789;p53"/>
          <p:cNvSpPr txBox="1"/>
          <p:nvPr/>
        </p:nvSpPr>
        <p:spPr>
          <a:xfrm>
            <a:off x="8255450" y="2360313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TRUE</a:t>
            </a:r>
            <a:endParaRPr sz="900" b="0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790" name="Google Shape;790;p53"/>
          <p:cNvSpPr/>
          <p:nvPr/>
        </p:nvSpPr>
        <p:spPr>
          <a:xfrm>
            <a:off x="3654250" y="23065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입사년월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91" name="Google Shape;791;p53"/>
          <p:cNvSpPr/>
          <p:nvPr/>
        </p:nvSpPr>
        <p:spPr>
          <a:xfrm>
            <a:off x="2456875" y="18729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사원정보 입력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92" name="Google Shape;792;p53"/>
          <p:cNvSpPr/>
          <p:nvPr/>
        </p:nvSpPr>
        <p:spPr>
          <a:xfrm>
            <a:off x="2456875" y="14224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사진등록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93" name="Google Shape;793;p53"/>
          <p:cNvSpPr/>
          <p:nvPr/>
        </p:nvSpPr>
        <p:spPr>
          <a:xfrm>
            <a:off x="3609975" y="-588575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94" name="Google Shape;794;p53"/>
          <p:cNvSpPr/>
          <p:nvPr/>
        </p:nvSpPr>
        <p:spPr>
          <a:xfrm>
            <a:off x="6754875" y="1768350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95" name="Google Shape;795;p53"/>
          <p:cNvSpPr/>
          <p:nvPr/>
        </p:nvSpPr>
        <p:spPr>
          <a:xfrm>
            <a:off x="7756688" y="2893313"/>
            <a:ext cx="879000" cy="298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이메일 발송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96" name="Google Shape;796;p53"/>
          <p:cNvSpPr/>
          <p:nvPr/>
        </p:nvSpPr>
        <p:spPr>
          <a:xfrm>
            <a:off x="2456875" y="25271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사원번호 생성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97" name="Google Shape;797;p53"/>
          <p:cNvSpPr/>
          <p:nvPr/>
        </p:nvSpPr>
        <p:spPr>
          <a:xfrm>
            <a:off x="7757000" y="10425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발송 취소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98" name="Google Shape;798;p53"/>
          <p:cNvSpPr/>
          <p:nvPr/>
        </p:nvSpPr>
        <p:spPr>
          <a:xfrm>
            <a:off x="4844475" y="25271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사원번호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799" name="Google Shape;799;p53"/>
          <p:cNvSpPr/>
          <p:nvPr/>
        </p:nvSpPr>
        <p:spPr>
          <a:xfrm>
            <a:off x="3654250" y="27938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사원구분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800" name="Google Shape;800;p53"/>
          <p:cNvCxnSpPr>
            <a:stCxn id="796" idx="3"/>
            <a:endCxn id="790" idx="1"/>
          </p:cNvCxnSpPr>
          <p:nvPr/>
        </p:nvCxnSpPr>
        <p:spPr>
          <a:xfrm rot="10800000" flipH="1">
            <a:off x="3335875" y="2439975"/>
            <a:ext cx="318300" cy="2205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53"/>
          <p:cNvCxnSpPr>
            <a:stCxn id="796" idx="3"/>
            <a:endCxn id="799" idx="1"/>
          </p:cNvCxnSpPr>
          <p:nvPr/>
        </p:nvCxnSpPr>
        <p:spPr>
          <a:xfrm>
            <a:off x="3335875" y="2660475"/>
            <a:ext cx="318300" cy="2667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53"/>
          <p:cNvCxnSpPr>
            <a:stCxn id="790" idx="3"/>
            <a:endCxn id="798" idx="1"/>
          </p:cNvCxnSpPr>
          <p:nvPr/>
        </p:nvCxnSpPr>
        <p:spPr>
          <a:xfrm>
            <a:off x="4533250" y="2439875"/>
            <a:ext cx="311100" cy="220500"/>
          </a:xfrm>
          <a:prstGeom prst="bent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53"/>
          <p:cNvCxnSpPr>
            <a:stCxn id="799" idx="3"/>
            <a:endCxn id="798" idx="1"/>
          </p:cNvCxnSpPr>
          <p:nvPr/>
        </p:nvCxnSpPr>
        <p:spPr>
          <a:xfrm rot="10800000" flipH="1">
            <a:off x="4533250" y="2660475"/>
            <a:ext cx="311100" cy="266700"/>
          </a:xfrm>
          <a:prstGeom prst="bent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4" name="Google Shape;804;p53"/>
          <p:cNvCxnSpPr>
            <a:stCxn id="785" idx="3"/>
            <a:endCxn id="792" idx="1"/>
          </p:cNvCxnSpPr>
          <p:nvPr/>
        </p:nvCxnSpPr>
        <p:spPr>
          <a:xfrm rot="10800000" flipH="1">
            <a:off x="2114338" y="1555913"/>
            <a:ext cx="342600" cy="6012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5" name="Google Shape;805;p53"/>
          <p:cNvCxnSpPr>
            <a:stCxn id="785" idx="3"/>
            <a:endCxn id="791" idx="1"/>
          </p:cNvCxnSpPr>
          <p:nvPr/>
        </p:nvCxnSpPr>
        <p:spPr>
          <a:xfrm rot="10800000" flipH="1">
            <a:off x="2114338" y="2006213"/>
            <a:ext cx="342600" cy="1509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6" name="Google Shape;806;p53"/>
          <p:cNvCxnSpPr>
            <a:stCxn id="785" idx="3"/>
            <a:endCxn id="796" idx="1"/>
          </p:cNvCxnSpPr>
          <p:nvPr/>
        </p:nvCxnSpPr>
        <p:spPr>
          <a:xfrm>
            <a:off x="2114338" y="2157113"/>
            <a:ext cx="342600" cy="5034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7" name="Google Shape;807;p53"/>
          <p:cNvSpPr/>
          <p:nvPr/>
        </p:nvSpPr>
        <p:spPr>
          <a:xfrm>
            <a:off x="3609975" y="14224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사진 업로드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808" name="Google Shape;808;p53"/>
          <p:cNvCxnSpPr>
            <a:stCxn id="792" idx="3"/>
            <a:endCxn id="807" idx="1"/>
          </p:cNvCxnSpPr>
          <p:nvPr/>
        </p:nvCxnSpPr>
        <p:spPr>
          <a:xfrm>
            <a:off x="3335875" y="1555800"/>
            <a:ext cx="274200" cy="600"/>
          </a:xfrm>
          <a:prstGeom prst="bentConnector3">
            <a:avLst>
              <a:gd name="adj1" fmla="val 499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9" name="Google Shape;809;p53"/>
          <p:cNvSpPr/>
          <p:nvPr/>
        </p:nvSpPr>
        <p:spPr>
          <a:xfrm>
            <a:off x="5513825" y="18732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신규사원정보</a:t>
            </a:r>
            <a:endParaRPr sz="900" b="1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810" name="Google Shape;810;p53"/>
          <p:cNvCxnSpPr>
            <a:stCxn id="807" idx="3"/>
            <a:endCxn id="809" idx="1"/>
          </p:cNvCxnSpPr>
          <p:nvPr/>
        </p:nvCxnSpPr>
        <p:spPr>
          <a:xfrm>
            <a:off x="4488975" y="1555800"/>
            <a:ext cx="1024800" cy="4509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1" name="Google Shape;811;p53"/>
          <p:cNvCxnSpPr>
            <a:stCxn id="791" idx="3"/>
            <a:endCxn id="809" idx="1"/>
          </p:cNvCxnSpPr>
          <p:nvPr/>
        </p:nvCxnSpPr>
        <p:spPr>
          <a:xfrm>
            <a:off x="3335875" y="2006250"/>
            <a:ext cx="21780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2" name="Google Shape;812;p53"/>
          <p:cNvCxnSpPr>
            <a:stCxn id="798" idx="0"/>
            <a:endCxn id="809" idx="1"/>
          </p:cNvCxnSpPr>
          <p:nvPr/>
        </p:nvCxnSpPr>
        <p:spPr>
          <a:xfrm rot="-5400000">
            <a:off x="5138625" y="2151975"/>
            <a:ext cx="520500" cy="229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3" name="Google Shape;813;p53"/>
          <p:cNvCxnSpPr>
            <a:stCxn id="809" idx="3"/>
            <a:endCxn id="794" idx="2"/>
          </p:cNvCxnSpPr>
          <p:nvPr/>
        </p:nvCxnSpPr>
        <p:spPr>
          <a:xfrm>
            <a:off x="6392825" y="2006550"/>
            <a:ext cx="362100" cy="6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4" name="Google Shape;814;p53"/>
          <p:cNvCxnSpPr>
            <a:stCxn id="794" idx="4"/>
            <a:endCxn id="787" idx="1"/>
          </p:cNvCxnSpPr>
          <p:nvPr/>
        </p:nvCxnSpPr>
        <p:spPr>
          <a:xfrm>
            <a:off x="7315275" y="2006550"/>
            <a:ext cx="4911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5" name="Google Shape;815;p53"/>
          <p:cNvCxnSpPr>
            <a:stCxn id="787" idx="2"/>
            <a:endCxn id="795" idx="0"/>
          </p:cNvCxnSpPr>
          <p:nvPr/>
        </p:nvCxnSpPr>
        <p:spPr>
          <a:xfrm rot="-5400000" flipH="1">
            <a:off x="7884500" y="2580900"/>
            <a:ext cx="624000" cy="6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6" name="Google Shape;816;p53"/>
          <p:cNvCxnSpPr>
            <a:stCxn id="787" idx="0"/>
            <a:endCxn id="797" idx="2"/>
          </p:cNvCxnSpPr>
          <p:nvPr/>
        </p:nvCxnSpPr>
        <p:spPr>
          <a:xfrm rot="-5400000">
            <a:off x="7979150" y="1526250"/>
            <a:ext cx="4347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7" name="Google Shape;817;p53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6B26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rgbClr val="F6B26B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9231" y="1026258"/>
            <a:ext cx="5179381" cy="237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1180" y="2298182"/>
            <a:ext cx="2625840" cy="55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3333" y="4552381"/>
            <a:ext cx="10038095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54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827" name="Google Shape;827;p54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828" name="Google Shape;828;p54"/>
          <p:cNvGraphicFramePr/>
          <p:nvPr/>
        </p:nvGraphicFramePr>
        <p:xfrm>
          <a:off x="6990876" y="767613"/>
          <a:ext cx="1961925" cy="263247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사원의 간략 정보를 담은 명부 출력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클릭 시 상세 페이지로 이동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누적 사원 명부 확인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 명부의 간단 정보 조회 및 상세 정보 페이지 이동</a:t>
                      </a:r>
                      <a:endParaRPr sz="7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29" name="Google Shape;829;p54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HR_EMPCK-01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</a:t>
                      </a:r>
                      <a:r>
                        <a:rPr lang="ko" sz="800" dirty="0"/>
                        <a:t> 29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사원명부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인사관리 &gt; 사원명부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30" name="Google Shape;830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9224" y="924750"/>
            <a:ext cx="5400001" cy="32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54"/>
          <p:cNvSpPr/>
          <p:nvPr/>
        </p:nvSpPr>
        <p:spPr>
          <a:xfrm>
            <a:off x="1941388" y="19658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32" name="Google Shape;832;p54"/>
          <p:cNvSpPr/>
          <p:nvPr/>
        </p:nvSpPr>
        <p:spPr>
          <a:xfrm>
            <a:off x="2581463" y="21287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33" name="Google Shape;833;p54"/>
          <p:cNvSpPr/>
          <p:nvPr/>
        </p:nvSpPr>
        <p:spPr>
          <a:xfrm>
            <a:off x="3391163" y="35311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34" name="Google Shape;834;p54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6B26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b="1" dirty="0">
              <a:solidFill>
                <a:srgbClr val="F6B26B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55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844" name="Google Shape;844;p55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845" name="Google Shape;845;p55"/>
          <p:cNvGraphicFramePr/>
          <p:nvPr/>
        </p:nvGraphicFramePr>
        <p:xfrm>
          <a:off x="6990876" y="767613"/>
          <a:ext cx="1961925" cy="295800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사원의 증명사진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HR이 조회할 수 있는 사원 정보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사원이 진행했던 프로젝트(소개)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사원명부 목록 조회로 이동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비밀번호는 HR 권한 조회 불가</a:t>
                      </a:r>
                      <a:endParaRPr sz="7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46" name="Google Shape;846;p55"/>
          <p:cNvGraphicFramePr/>
          <p:nvPr>
            <p:extLst>
              <p:ext uri="{D42A27DB-BD31-4B8C-83A1-F6EECF244321}">
                <p14:modId xmlns:p14="http://schemas.microsoft.com/office/powerpoint/2010/main" val="575867192"/>
              </p:ext>
            </p:extLst>
          </p:nvPr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HR_EMPCK-02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. 29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 상세 정보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인사관리 &gt; 사원명부 &gt; 사원 상세 정보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47" name="Google Shape;847;p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9233" y="925150"/>
            <a:ext cx="5399999" cy="32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55"/>
          <p:cNvSpPr/>
          <p:nvPr/>
        </p:nvSpPr>
        <p:spPr>
          <a:xfrm>
            <a:off x="2046438" y="16821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49" name="Google Shape;849;p55"/>
          <p:cNvSpPr/>
          <p:nvPr/>
        </p:nvSpPr>
        <p:spPr>
          <a:xfrm>
            <a:off x="2939388" y="16821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50" name="Google Shape;850;p55"/>
          <p:cNvSpPr/>
          <p:nvPr/>
        </p:nvSpPr>
        <p:spPr>
          <a:xfrm>
            <a:off x="3943863" y="29218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51" name="Google Shape;851;p55"/>
          <p:cNvSpPr/>
          <p:nvPr/>
        </p:nvSpPr>
        <p:spPr>
          <a:xfrm>
            <a:off x="3785163" y="39093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52" name="Google Shape;852;p55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6B26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rgbClr val="F6B26B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56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요구사항 정의서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862" name="Google Shape;862;p56"/>
          <p:cNvGraphicFramePr/>
          <p:nvPr>
            <p:extLst>
              <p:ext uri="{D42A27DB-BD31-4B8C-83A1-F6EECF244321}">
                <p14:modId xmlns:p14="http://schemas.microsoft.com/office/powerpoint/2010/main" val="3810742136"/>
              </p:ext>
            </p:extLst>
          </p:nvPr>
        </p:nvGraphicFramePr>
        <p:xfrm>
          <a:off x="1043388" y="797050"/>
          <a:ext cx="7414800" cy="2720150"/>
        </p:xfrm>
        <a:graphic>
          <a:graphicData uri="http://schemas.openxmlformats.org/drawingml/2006/table">
            <a:tbl>
              <a:tblPr>
                <a:noFill/>
                <a:tableStyleId>{DA9EF92D-9CB7-46F2-B18F-EBCD6970815B}</a:tableStyleId>
              </a:tblPr>
              <a:tblGrid>
                <a:gridCol w="60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2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2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63900">
                <a:tc gridSpan="1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[인사팀]  전체 사원 정보 / 사원 명부 조회 및 상세 조회·검색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ID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구분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화면명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요구사항명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 내용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중요도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작성자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작성일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진행상황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기타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HR_EMPCK-01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 명부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 정보 조회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사내의 모든 임직원의 정보를 목록으로 출력하여 조회 가능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21.09.27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HR_EMPCK-02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 정보 상세 조회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목록의 사원 정보를 선택하여 새로운 페이지로 사원의 상세정보 조회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21.09.27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HR_EMPCK-01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 정보 검색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검색 기능을 통하여 해당 사원의 정보 검색 가능 처리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21.09.27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HR_EMPCK-03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인사발령조회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인사발령내역 조회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현재까지의 인사발령내역을 조회/ 상세조회 처리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21.09.27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HR_EMPCK-03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 권한 부여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특정 사원에게 PM등의 직책 권한(새 프로젝트를 생성하고, 신규 팀원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을 속하게 할 수 있음) 부여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21.09.27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</a:t>
                      </a:r>
                      <a:endParaRPr sz="6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88888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63" name="Google Shape;863;p56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6B26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rgbClr val="F6B26B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57"/>
          <p:cNvSpPr txBox="1"/>
          <p:nvPr/>
        </p:nvSpPr>
        <p:spPr>
          <a:xfrm>
            <a:off x="2238375" y="4660700"/>
            <a:ext cx="5680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 | 요구사항 정의서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873" name="Google Shape;873;p57"/>
          <p:cNvGraphicFramePr/>
          <p:nvPr/>
        </p:nvGraphicFramePr>
        <p:xfrm>
          <a:off x="1043413" y="243788"/>
          <a:ext cx="7892075" cy="40177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2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기능명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사원명부조회</a:t>
                      </a:r>
                      <a:endParaRPr sz="7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설명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 명부 조회/ 검색/ 상세조회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9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lt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사원</a:t>
                      </a:r>
                      <a:endParaRPr sz="900" dirty="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lt1"/>
                          </a:solidFill>
                        </a:rPr>
                        <a:t>DB</a:t>
                      </a:r>
                      <a:endParaRPr sz="90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4" name="Google Shape;874;p57"/>
          <p:cNvSpPr/>
          <p:nvPr/>
        </p:nvSpPr>
        <p:spPr>
          <a:xfrm>
            <a:off x="2784100" y="1969188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75" name="Google Shape;875;p57"/>
          <p:cNvSpPr/>
          <p:nvPr/>
        </p:nvSpPr>
        <p:spPr>
          <a:xfrm>
            <a:off x="1474238" y="2057988"/>
            <a:ext cx="879000" cy="298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사원명부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76" name="Google Shape;876;p57"/>
          <p:cNvSpPr/>
          <p:nvPr/>
        </p:nvSpPr>
        <p:spPr>
          <a:xfrm>
            <a:off x="7828100" y="20740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해당 명부 출력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77" name="Google Shape;877;p57"/>
          <p:cNvSpPr/>
          <p:nvPr/>
        </p:nvSpPr>
        <p:spPr>
          <a:xfrm>
            <a:off x="6908663" y="2367525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작성 여부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78" name="Google Shape;878;p57"/>
          <p:cNvSpPr txBox="1"/>
          <p:nvPr/>
        </p:nvSpPr>
        <p:spPr>
          <a:xfrm>
            <a:off x="7038538" y="3130000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FALSE</a:t>
            </a:r>
            <a:endParaRPr sz="900" b="0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879" name="Google Shape;879;p57"/>
          <p:cNvSpPr txBox="1"/>
          <p:nvPr/>
        </p:nvSpPr>
        <p:spPr>
          <a:xfrm>
            <a:off x="7215825" y="1931650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TRUE</a:t>
            </a:r>
            <a:endParaRPr sz="900" b="0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880" name="Google Shape;880;p57"/>
          <p:cNvSpPr txBox="1"/>
          <p:nvPr/>
        </p:nvSpPr>
        <p:spPr>
          <a:xfrm>
            <a:off x="662100" y="-1404075"/>
            <a:ext cx="149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3C47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작성중 29(수)</a:t>
            </a:r>
            <a:endParaRPr sz="1800">
              <a:solidFill>
                <a:srgbClr val="93C47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881" name="Google Shape;881;p57"/>
          <p:cNvSpPr/>
          <p:nvPr/>
        </p:nvSpPr>
        <p:spPr>
          <a:xfrm>
            <a:off x="3663525" y="20740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 명부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82" name="Google Shape;882;p57"/>
          <p:cNvSpPr/>
          <p:nvPr/>
        </p:nvSpPr>
        <p:spPr>
          <a:xfrm>
            <a:off x="5026750" y="15578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사원상세정보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83" name="Google Shape;883;p57"/>
          <p:cNvSpPr/>
          <p:nvPr/>
        </p:nvSpPr>
        <p:spPr>
          <a:xfrm>
            <a:off x="5980575" y="-91877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84" name="Google Shape;884;p57"/>
          <p:cNvSpPr/>
          <p:nvPr/>
        </p:nvSpPr>
        <p:spPr>
          <a:xfrm>
            <a:off x="5026750" y="24968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 검색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85" name="Google Shape;885;p57"/>
          <p:cNvSpPr/>
          <p:nvPr/>
        </p:nvSpPr>
        <p:spPr>
          <a:xfrm>
            <a:off x="7828088" y="296467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정보 없음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86" name="Google Shape;886;p57"/>
          <p:cNvSpPr/>
          <p:nvPr/>
        </p:nvSpPr>
        <p:spPr>
          <a:xfrm>
            <a:off x="6127013" y="2388813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87" name="Google Shape;887;p57"/>
          <p:cNvSpPr/>
          <p:nvPr/>
        </p:nvSpPr>
        <p:spPr>
          <a:xfrm>
            <a:off x="6549825" y="-14808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888" name="Google Shape;888;p57"/>
          <p:cNvCxnSpPr>
            <a:stCxn id="875" idx="3"/>
            <a:endCxn id="874" idx="2"/>
          </p:cNvCxnSpPr>
          <p:nvPr/>
        </p:nvCxnSpPr>
        <p:spPr>
          <a:xfrm>
            <a:off x="2353238" y="2207388"/>
            <a:ext cx="4308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9" name="Google Shape;889;p57"/>
          <p:cNvCxnSpPr>
            <a:stCxn id="874" idx="4"/>
            <a:endCxn id="881" idx="1"/>
          </p:cNvCxnSpPr>
          <p:nvPr/>
        </p:nvCxnSpPr>
        <p:spPr>
          <a:xfrm>
            <a:off x="3344500" y="2207388"/>
            <a:ext cx="318900" cy="600"/>
          </a:xfrm>
          <a:prstGeom prst="bent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0" name="Google Shape;890;p57"/>
          <p:cNvCxnSpPr>
            <a:stCxn id="881" idx="3"/>
            <a:endCxn id="882" idx="1"/>
          </p:cNvCxnSpPr>
          <p:nvPr/>
        </p:nvCxnSpPr>
        <p:spPr>
          <a:xfrm rot="10800000" flipH="1">
            <a:off x="4542525" y="1691100"/>
            <a:ext cx="484200" cy="5163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1" name="Google Shape;891;p57"/>
          <p:cNvCxnSpPr>
            <a:stCxn id="881" idx="3"/>
            <a:endCxn id="884" idx="1"/>
          </p:cNvCxnSpPr>
          <p:nvPr/>
        </p:nvCxnSpPr>
        <p:spPr>
          <a:xfrm>
            <a:off x="4542525" y="2207400"/>
            <a:ext cx="484200" cy="4227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2" name="Google Shape;892;p57"/>
          <p:cNvCxnSpPr>
            <a:stCxn id="884" idx="3"/>
            <a:endCxn id="886" idx="2"/>
          </p:cNvCxnSpPr>
          <p:nvPr/>
        </p:nvCxnSpPr>
        <p:spPr>
          <a:xfrm rot="10800000" flipH="1">
            <a:off x="5905750" y="2626875"/>
            <a:ext cx="221400" cy="3300"/>
          </a:xfrm>
          <a:prstGeom prst="bentConnector3">
            <a:avLst>
              <a:gd name="adj1" fmla="val 4996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3" name="Google Shape;893;p57"/>
          <p:cNvCxnSpPr>
            <a:stCxn id="886" idx="4"/>
            <a:endCxn id="877" idx="1"/>
          </p:cNvCxnSpPr>
          <p:nvPr/>
        </p:nvCxnSpPr>
        <p:spPr>
          <a:xfrm>
            <a:off x="6687413" y="2627013"/>
            <a:ext cx="221400" cy="3300"/>
          </a:xfrm>
          <a:prstGeom prst="bentConnector3">
            <a:avLst>
              <a:gd name="adj1" fmla="val 499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4" name="Google Shape;894;p57"/>
          <p:cNvCxnSpPr>
            <a:stCxn id="877" idx="0"/>
            <a:endCxn id="876" idx="1"/>
          </p:cNvCxnSpPr>
          <p:nvPr/>
        </p:nvCxnSpPr>
        <p:spPr>
          <a:xfrm rot="-5400000">
            <a:off x="7483163" y="2022675"/>
            <a:ext cx="160200" cy="529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5" name="Google Shape;895;p57"/>
          <p:cNvCxnSpPr>
            <a:stCxn id="877" idx="2"/>
            <a:endCxn id="885" idx="1"/>
          </p:cNvCxnSpPr>
          <p:nvPr/>
        </p:nvCxnSpPr>
        <p:spPr>
          <a:xfrm rot="-5400000" flipH="1">
            <a:off x="7460663" y="2730675"/>
            <a:ext cx="205200" cy="529500"/>
          </a:xfrm>
          <a:prstGeom prst="bentConnector2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6" name="Google Shape;896;p57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6B26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rgbClr val="F6B26B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58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906" name="Google Shape;906;p58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907" name="Google Shape;907;p58"/>
          <p:cNvGraphicFramePr/>
          <p:nvPr/>
        </p:nvGraphicFramePr>
        <p:xfrm>
          <a:off x="6990876" y="767613"/>
          <a:ext cx="1961925" cy="263247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인사발령내역의 간략 정보 목록 조회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위 목록의 항목 클릭 시 상세내역 조회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해당 인사발령내역의 상세 항목(사번, 성명, 부서, 내역 등) 출력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인사발령내역은 수정/삭제 불가</a:t>
                      </a:r>
                      <a:endParaRPr sz="7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08" name="Google Shape;908;p58"/>
          <p:cNvGraphicFramePr/>
          <p:nvPr>
            <p:extLst>
              <p:ext uri="{D42A27DB-BD31-4B8C-83A1-F6EECF244321}">
                <p14:modId xmlns:p14="http://schemas.microsoft.com/office/powerpoint/2010/main" val="93087629"/>
              </p:ext>
            </p:extLst>
          </p:nvPr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HR_EMPCK-03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. 29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인사발령조회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인사관리 &gt; 인사발령조회 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09" name="Google Shape;909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9237" y="898150"/>
            <a:ext cx="5400000" cy="3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58"/>
          <p:cNvSpPr/>
          <p:nvPr/>
        </p:nvSpPr>
        <p:spPr>
          <a:xfrm>
            <a:off x="2146213" y="12672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11" name="Google Shape;911;p58"/>
          <p:cNvSpPr/>
          <p:nvPr/>
        </p:nvSpPr>
        <p:spPr>
          <a:xfrm>
            <a:off x="2051688" y="24490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12" name="Google Shape;912;p58"/>
          <p:cNvSpPr/>
          <p:nvPr/>
        </p:nvSpPr>
        <p:spPr>
          <a:xfrm>
            <a:off x="2087938" y="30794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13" name="Google Shape;913;p58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6B26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b="1" dirty="0">
              <a:solidFill>
                <a:srgbClr val="F6B26B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59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923" name="Google Shape;923;p59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924" name="Google Shape;924;p59"/>
          <p:cNvGraphicFramePr/>
          <p:nvPr/>
        </p:nvGraphicFramePr>
        <p:xfrm>
          <a:off x="6990876" y="767613"/>
          <a:ext cx="1961925" cy="360905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인사발령내역 조회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신규 인사 발령 활성화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신규 인사 발령 적용일자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발령내역(PM 직책)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5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대상 사원 검색 및 조회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6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인사발령 적용</a:t>
                      </a:r>
                      <a:endParaRPr sz="7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대상 사원을 검색/조회 처리하여 내역을 불러오고 인사 발령 적용 처리</a:t>
                      </a:r>
                      <a:endParaRPr sz="7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25" name="Google Shape;925;p59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HR_EMPCK-03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김다은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2021. 09. 29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인사발령조회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인사관리&gt; 인사발령조회 &gt; 신규인사발령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6" name="Google Shape;926;p59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6B26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rgbClr val="F6B26B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927" name="Google Shape;927;p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9220" y="924750"/>
            <a:ext cx="5400000" cy="32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59"/>
          <p:cNvSpPr/>
          <p:nvPr/>
        </p:nvSpPr>
        <p:spPr>
          <a:xfrm>
            <a:off x="2146213" y="12672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29" name="Google Shape;929;p59"/>
          <p:cNvSpPr/>
          <p:nvPr/>
        </p:nvSpPr>
        <p:spPr>
          <a:xfrm>
            <a:off x="5330638" y="22988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30" name="Google Shape;930;p59"/>
          <p:cNvSpPr/>
          <p:nvPr/>
        </p:nvSpPr>
        <p:spPr>
          <a:xfrm>
            <a:off x="2210163" y="2562538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31" name="Google Shape;931;p59"/>
          <p:cNvSpPr/>
          <p:nvPr/>
        </p:nvSpPr>
        <p:spPr>
          <a:xfrm>
            <a:off x="3775713" y="25717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32" name="Google Shape;932;p59"/>
          <p:cNvSpPr/>
          <p:nvPr/>
        </p:nvSpPr>
        <p:spPr>
          <a:xfrm>
            <a:off x="2146213" y="29425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33" name="Google Shape;933;p59"/>
          <p:cNvSpPr/>
          <p:nvPr/>
        </p:nvSpPr>
        <p:spPr>
          <a:xfrm>
            <a:off x="5449988" y="35479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6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60"/>
          <p:cNvSpPr txBox="1"/>
          <p:nvPr/>
        </p:nvSpPr>
        <p:spPr>
          <a:xfrm>
            <a:off x="2238375" y="4660700"/>
            <a:ext cx="5680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 | 요구사항 정의서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943" name="Google Shape;943;p60"/>
          <p:cNvGraphicFramePr/>
          <p:nvPr/>
        </p:nvGraphicFramePr>
        <p:xfrm>
          <a:off x="1043413" y="243788"/>
          <a:ext cx="7892075" cy="40177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2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기능명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인사발령조회</a:t>
                      </a:r>
                      <a:endParaRPr sz="7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설명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PM등록 및 이력 조회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90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4" name="Google Shape;944;p60"/>
          <p:cNvSpPr/>
          <p:nvPr/>
        </p:nvSpPr>
        <p:spPr>
          <a:xfrm>
            <a:off x="2482650" y="1918925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인사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45" name="Google Shape;945;p60"/>
          <p:cNvSpPr/>
          <p:nvPr/>
        </p:nvSpPr>
        <p:spPr>
          <a:xfrm>
            <a:off x="1359363" y="2007713"/>
            <a:ext cx="879000" cy="298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인사발령조회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46" name="Google Shape;946;p60"/>
          <p:cNvSpPr/>
          <p:nvPr/>
        </p:nvSpPr>
        <p:spPr>
          <a:xfrm>
            <a:off x="5723475" y="-6361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47" name="Google Shape;947;p60"/>
          <p:cNvSpPr/>
          <p:nvPr/>
        </p:nvSpPr>
        <p:spPr>
          <a:xfrm>
            <a:off x="6740088" y="2035388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등록 여부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48" name="Google Shape;948;p60"/>
          <p:cNvSpPr txBox="1"/>
          <p:nvPr/>
        </p:nvSpPr>
        <p:spPr>
          <a:xfrm>
            <a:off x="7358463" y="1918925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FALSE</a:t>
            </a:r>
            <a:endParaRPr sz="900" b="0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949" name="Google Shape;949;p60"/>
          <p:cNvSpPr txBox="1"/>
          <p:nvPr/>
        </p:nvSpPr>
        <p:spPr>
          <a:xfrm>
            <a:off x="7188200" y="2560688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TRUE</a:t>
            </a:r>
            <a:endParaRPr sz="900" b="0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950" name="Google Shape;950;p60"/>
          <p:cNvSpPr txBox="1"/>
          <p:nvPr/>
        </p:nvSpPr>
        <p:spPr>
          <a:xfrm>
            <a:off x="1510875" y="-1359625"/>
            <a:ext cx="149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3C47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작성중 29(수)</a:t>
            </a:r>
            <a:endParaRPr sz="1800">
              <a:solidFill>
                <a:srgbClr val="93C47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951" name="Google Shape;951;p60"/>
          <p:cNvSpPr/>
          <p:nvPr/>
        </p:nvSpPr>
        <p:spPr>
          <a:xfrm>
            <a:off x="4589738" y="14114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대상자 조회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52" name="Google Shape;952;p60"/>
          <p:cNvSpPr/>
          <p:nvPr/>
        </p:nvSpPr>
        <p:spPr>
          <a:xfrm>
            <a:off x="3380100" y="14114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신규 PM 등록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53" name="Google Shape;953;p60"/>
          <p:cNvSpPr/>
          <p:nvPr/>
        </p:nvSpPr>
        <p:spPr>
          <a:xfrm>
            <a:off x="3639163" y="-12036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54" name="Google Shape;954;p60"/>
          <p:cNvSpPr/>
          <p:nvPr/>
        </p:nvSpPr>
        <p:spPr>
          <a:xfrm>
            <a:off x="4596138" y="202407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상세조회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55" name="Google Shape;955;p60"/>
          <p:cNvSpPr/>
          <p:nvPr/>
        </p:nvSpPr>
        <p:spPr>
          <a:xfrm>
            <a:off x="3380100" y="202377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전체 이력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956" name="Google Shape;956;p60"/>
          <p:cNvCxnSpPr>
            <a:stCxn id="945" idx="3"/>
            <a:endCxn id="944" idx="2"/>
          </p:cNvCxnSpPr>
          <p:nvPr/>
        </p:nvCxnSpPr>
        <p:spPr>
          <a:xfrm>
            <a:off x="2238363" y="2157113"/>
            <a:ext cx="244200" cy="600"/>
          </a:xfrm>
          <a:prstGeom prst="bentConnector3">
            <a:avLst>
              <a:gd name="adj1" fmla="val 500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7" name="Google Shape;957;p60"/>
          <p:cNvCxnSpPr>
            <a:stCxn id="944" idx="4"/>
            <a:endCxn id="955" idx="1"/>
          </p:cNvCxnSpPr>
          <p:nvPr/>
        </p:nvCxnSpPr>
        <p:spPr>
          <a:xfrm>
            <a:off x="3043050" y="2157125"/>
            <a:ext cx="337200" cy="600"/>
          </a:xfrm>
          <a:prstGeom prst="bentConnector3">
            <a:avLst>
              <a:gd name="adj1" fmla="val 4997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8" name="Google Shape;958;p60"/>
          <p:cNvCxnSpPr>
            <a:stCxn id="955" idx="3"/>
            <a:endCxn id="954" idx="1"/>
          </p:cNvCxnSpPr>
          <p:nvPr/>
        </p:nvCxnSpPr>
        <p:spPr>
          <a:xfrm>
            <a:off x="4259100" y="2157125"/>
            <a:ext cx="336900" cy="600"/>
          </a:xfrm>
          <a:prstGeom prst="bent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9" name="Google Shape;959;p60"/>
          <p:cNvCxnSpPr>
            <a:stCxn id="944" idx="1"/>
            <a:endCxn id="952" idx="1"/>
          </p:cNvCxnSpPr>
          <p:nvPr/>
        </p:nvCxnSpPr>
        <p:spPr>
          <a:xfrm rot="-5400000">
            <a:off x="2884500" y="1423175"/>
            <a:ext cx="374100" cy="617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0" name="Google Shape;960;p60"/>
          <p:cNvSpPr/>
          <p:nvPr/>
        </p:nvSpPr>
        <p:spPr>
          <a:xfrm>
            <a:off x="5799388" y="1306875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961" name="Google Shape;961;p60"/>
          <p:cNvCxnSpPr>
            <a:stCxn id="952" idx="3"/>
            <a:endCxn id="951" idx="1"/>
          </p:cNvCxnSpPr>
          <p:nvPr/>
        </p:nvCxnSpPr>
        <p:spPr>
          <a:xfrm>
            <a:off x="4259100" y="1544775"/>
            <a:ext cx="3306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2" name="Google Shape;962;p60"/>
          <p:cNvCxnSpPr>
            <a:stCxn id="951" idx="3"/>
            <a:endCxn id="960" idx="2"/>
          </p:cNvCxnSpPr>
          <p:nvPr/>
        </p:nvCxnSpPr>
        <p:spPr>
          <a:xfrm>
            <a:off x="5468738" y="1544775"/>
            <a:ext cx="3306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3" name="Google Shape;963;p60"/>
          <p:cNvSpPr/>
          <p:nvPr/>
        </p:nvSpPr>
        <p:spPr>
          <a:xfrm>
            <a:off x="6690450" y="2969838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 등록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64" name="Google Shape;964;p60"/>
          <p:cNvSpPr/>
          <p:nvPr/>
        </p:nvSpPr>
        <p:spPr>
          <a:xfrm>
            <a:off x="7878575" y="21647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등록취소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65" name="Google Shape;965;p60"/>
          <p:cNvSpPr/>
          <p:nvPr/>
        </p:nvSpPr>
        <p:spPr>
          <a:xfrm>
            <a:off x="6690438" y="14117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정보 등록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966" name="Google Shape;966;p60"/>
          <p:cNvCxnSpPr>
            <a:stCxn id="960" idx="4"/>
            <a:endCxn id="965" idx="1"/>
          </p:cNvCxnSpPr>
          <p:nvPr/>
        </p:nvCxnSpPr>
        <p:spPr>
          <a:xfrm>
            <a:off x="6359788" y="1545075"/>
            <a:ext cx="3306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7" name="Google Shape;967;p60"/>
          <p:cNvCxnSpPr>
            <a:stCxn id="965" idx="2"/>
            <a:endCxn id="947" idx="0"/>
          </p:cNvCxnSpPr>
          <p:nvPr/>
        </p:nvCxnSpPr>
        <p:spPr>
          <a:xfrm rot="-5400000" flipH="1">
            <a:off x="6951738" y="1856625"/>
            <a:ext cx="3570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8" name="Google Shape;968;p60"/>
          <p:cNvCxnSpPr>
            <a:stCxn id="947" idx="3"/>
            <a:endCxn id="964" idx="1"/>
          </p:cNvCxnSpPr>
          <p:nvPr/>
        </p:nvCxnSpPr>
        <p:spPr>
          <a:xfrm>
            <a:off x="7519788" y="2298038"/>
            <a:ext cx="3588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9" name="Google Shape;969;p60"/>
          <p:cNvCxnSpPr>
            <a:stCxn id="947" idx="2"/>
            <a:endCxn id="963" idx="0"/>
          </p:cNvCxnSpPr>
          <p:nvPr/>
        </p:nvCxnSpPr>
        <p:spPr>
          <a:xfrm rot="-5400000" flipH="1">
            <a:off x="6925638" y="2764988"/>
            <a:ext cx="4092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0" name="Google Shape;970;p60"/>
          <p:cNvSpPr txBox="1"/>
          <p:nvPr/>
        </p:nvSpPr>
        <p:spPr>
          <a:xfrm>
            <a:off x="45125" y="149250"/>
            <a:ext cx="1043400" cy="431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로그인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인사정보등록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사원명부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6B26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인사발령조회</a:t>
            </a:r>
            <a:endParaRPr sz="900" dirty="0">
              <a:solidFill>
                <a:srgbClr val="F6B26B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75" y="788213"/>
            <a:ext cx="7784869" cy="340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7745" y="1743621"/>
            <a:ext cx="3878115" cy="123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3333" y="4552381"/>
            <a:ext cx="10038095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61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2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991" name="Google Shape;991;p62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992" name="Google Shape;992;p62"/>
          <p:cNvGraphicFramePr/>
          <p:nvPr>
            <p:extLst>
              <p:ext uri="{D42A27DB-BD31-4B8C-83A1-F6EECF244321}">
                <p14:modId xmlns:p14="http://schemas.microsoft.com/office/powerpoint/2010/main" val="2424142715"/>
              </p:ext>
            </p:extLst>
          </p:nvPr>
        </p:nvGraphicFramePr>
        <p:xfrm>
          <a:off x="6990876" y="767613"/>
          <a:ext cx="1961925" cy="296776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프로젝트명으로 검색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상태에 따른 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상세 버튼 클릭 시 상세화면조회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수정 버튼 클릭 시 수정화면이동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하단의 프로젝트 조회 시 상세화면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상세화면과 수정화면이 분리되어있으며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수정을 원할 시 ‘수정’화면 클릭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93" name="Google Shape;993;p62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PRO-UI-01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2021.09.26</a:t>
                      </a: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. 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조회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프로젝트&gt;프로젝트조회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94" name="Google Shape;994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93175" y="876563"/>
            <a:ext cx="5572099" cy="3391176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62"/>
          <p:cNvSpPr/>
          <p:nvPr/>
        </p:nvSpPr>
        <p:spPr>
          <a:xfrm>
            <a:off x="4340650" y="13652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96" name="Google Shape;996;p62"/>
          <p:cNvSpPr/>
          <p:nvPr/>
        </p:nvSpPr>
        <p:spPr>
          <a:xfrm>
            <a:off x="6519188" y="16475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997" name="Google Shape;997;p62"/>
          <p:cNvPicPr preferRelativeResize="0"/>
          <p:nvPr/>
        </p:nvPicPr>
        <p:blipFill rotWithShape="1">
          <a:blip r:embed="rId13">
            <a:alphaModFix/>
          </a:blip>
          <a:srcRect t="9198"/>
          <a:stretch/>
        </p:blipFill>
        <p:spPr>
          <a:xfrm>
            <a:off x="2124975" y="1286725"/>
            <a:ext cx="4702032" cy="29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62"/>
          <p:cNvSpPr/>
          <p:nvPr/>
        </p:nvSpPr>
        <p:spPr>
          <a:xfrm>
            <a:off x="5665763" y="13652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99" name="Google Shape;999;p62"/>
          <p:cNvSpPr/>
          <p:nvPr/>
        </p:nvSpPr>
        <p:spPr>
          <a:xfrm>
            <a:off x="4340663" y="13256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00" name="Google Shape;1000;p62"/>
          <p:cNvSpPr/>
          <p:nvPr/>
        </p:nvSpPr>
        <p:spPr>
          <a:xfrm>
            <a:off x="5847138" y="18336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01" name="Google Shape;1001;p62"/>
          <p:cNvSpPr/>
          <p:nvPr/>
        </p:nvSpPr>
        <p:spPr>
          <a:xfrm>
            <a:off x="6519188" y="16134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02" name="Google Shape;1002;p62"/>
          <p:cNvSpPr/>
          <p:nvPr/>
        </p:nvSpPr>
        <p:spPr>
          <a:xfrm>
            <a:off x="6423163" y="2684188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03" name="Google Shape;1003;p62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프로젝트조회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프로젝트수정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013" name="Google Shape;1013;p63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014" name="Google Shape;1014;p63"/>
          <p:cNvGraphicFramePr/>
          <p:nvPr>
            <p:extLst>
              <p:ext uri="{D42A27DB-BD31-4B8C-83A1-F6EECF244321}">
                <p14:modId xmlns:p14="http://schemas.microsoft.com/office/powerpoint/2010/main" val="1963148130"/>
              </p:ext>
            </p:extLst>
          </p:nvPr>
        </p:nvGraphicFramePr>
        <p:xfrm>
          <a:off x="6990876" y="767613"/>
          <a:ext cx="1961925" cy="300191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프로젝트명 분류조회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정보조회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프로젝트멤버조회 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테스크 진행상태 확인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기능별로 테스크 진행 작업수/완류갯수/리스크갯수를 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차트로 확인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15" name="Google Shape;1015;p63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PRO-UI-02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2021.09.26</a:t>
                      </a:r>
                      <a:r>
                        <a:rPr lang="ko" sz="800" u="none" strike="noStrike" cap="none" dirty="0"/>
                        <a:t>. 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상세조회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프로젝트조회&gt;상세보기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16" name="Google Shape;1016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74700" y="831150"/>
            <a:ext cx="5599670" cy="34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63"/>
          <p:cNvSpPr/>
          <p:nvPr/>
        </p:nvSpPr>
        <p:spPr>
          <a:xfrm>
            <a:off x="4368863" y="13538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18" name="Google Shape;1018;p63"/>
          <p:cNvSpPr/>
          <p:nvPr/>
        </p:nvSpPr>
        <p:spPr>
          <a:xfrm>
            <a:off x="4730063" y="17293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19" name="Google Shape;1019;p63"/>
          <p:cNvSpPr/>
          <p:nvPr/>
        </p:nvSpPr>
        <p:spPr>
          <a:xfrm>
            <a:off x="3083363" y="17546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20" name="Google Shape;1020;p63"/>
          <p:cNvSpPr/>
          <p:nvPr/>
        </p:nvSpPr>
        <p:spPr>
          <a:xfrm>
            <a:off x="5147638" y="30067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21" name="Google Shape;1021;p63"/>
          <p:cNvSpPr txBox="1"/>
          <p:nvPr/>
        </p:nvSpPr>
        <p:spPr>
          <a:xfrm>
            <a:off x="3828725" y="3944175"/>
            <a:ext cx="501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36%</a:t>
            </a:r>
            <a:endParaRPr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022" name="Google Shape;1022;p63"/>
          <p:cNvSpPr txBox="1"/>
          <p:nvPr/>
        </p:nvSpPr>
        <p:spPr>
          <a:xfrm>
            <a:off x="4253725" y="3944175"/>
            <a:ext cx="501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24%</a:t>
            </a:r>
            <a:endParaRPr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023" name="Google Shape;1023;p63"/>
          <p:cNvSpPr txBox="1"/>
          <p:nvPr/>
        </p:nvSpPr>
        <p:spPr>
          <a:xfrm>
            <a:off x="4730075" y="3944175"/>
            <a:ext cx="501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56%</a:t>
            </a:r>
            <a:endParaRPr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024" name="Google Shape;1024;p63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프로젝트조회</a:t>
            </a: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프로젝트수정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953193" y="2558946"/>
            <a:ext cx="2994825" cy="3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PMS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역할분담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일정계획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핵심기술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소개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1. OnBIZ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5400000">
            <a:off x="1150276" y="2558949"/>
            <a:ext cx="2998644" cy="3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5400000">
            <a:off x="7382298" y="2558949"/>
            <a:ext cx="2998644" cy="3845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644047" y="688225"/>
            <a:ext cx="8811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PMS란?</a:t>
            </a:r>
            <a:endParaRPr sz="900" b="1" i="0" u="none" strike="noStrike" cap="none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2440452" y="689388"/>
            <a:ext cx="19227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PMS의 핵심기능 8가지</a:t>
            </a:r>
            <a:endParaRPr sz="900" b="1" i="0" u="none" strike="noStrike" cap="none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5400000">
            <a:off x="7382298" y="2558949"/>
            <a:ext cx="2998644" cy="3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99050" y="4049861"/>
            <a:ext cx="8401801" cy="7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677100" y="1229650"/>
            <a:ext cx="1877700" cy="26517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636C8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관리 시스템</a:t>
            </a:r>
            <a:endParaRPr sz="1000" dirty="0">
              <a:solidFill>
                <a:srgbClr val="636C8B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l" rtl="0">
              <a:lnSpc>
                <a:spcPct val="1375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rgbClr val="636C8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</a:t>
            </a:r>
            <a:r>
              <a:rPr lang="ko" sz="700" dirty="0">
                <a:solidFill>
                  <a:srgbClr val="636C8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PMS : Project Management System</a:t>
            </a:r>
            <a:r>
              <a:rPr lang="ko" sz="1000" dirty="0">
                <a:solidFill>
                  <a:srgbClr val="636C8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)을 의미하는 것으로 프로젝트의 정량적인 성과 및 진행 지표를 체계적으로 관리하기 위한 것</a:t>
            </a:r>
            <a:endParaRPr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4384850" y="1149600"/>
            <a:ext cx="1317600" cy="1317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5912769" y="1149600"/>
            <a:ext cx="1317600" cy="1317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7440688" y="1149588"/>
            <a:ext cx="1317600" cy="1317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5899888" y="2632875"/>
            <a:ext cx="1317600" cy="1317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4363144" y="2630675"/>
            <a:ext cx="1317600" cy="1317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7436613" y="2632875"/>
            <a:ext cx="1317600" cy="1317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6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2866788" y="1172775"/>
            <a:ext cx="1317600" cy="1317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2852763" y="2613225"/>
            <a:ext cx="1317600" cy="1317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7608713" y="1206538"/>
            <a:ext cx="97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통합관리</a:t>
            </a:r>
            <a:endParaRPr sz="1300" b="1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3009288" y="1206538"/>
            <a:ext cx="97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이슈관리</a:t>
            </a:r>
            <a:endParaRPr sz="13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7615713" y="2674863"/>
            <a:ext cx="97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품질관리</a:t>
            </a:r>
            <a:endParaRPr sz="1300" b="1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6085713" y="1206538"/>
            <a:ext cx="97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일정관리</a:t>
            </a:r>
            <a:endParaRPr sz="1300" b="1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3009300" y="2674875"/>
            <a:ext cx="97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범위관리</a:t>
            </a:r>
            <a:endParaRPr sz="1300" b="1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4423950" y="2572625"/>
            <a:ext cx="1189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의사소통관리</a:t>
            </a:r>
            <a:endParaRPr sz="1200" b="1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4562725" y="1206538"/>
            <a:ext cx="97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자원관리</a:t>
            </a:r>
            <a:endParaRPr sz="1300" b="1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6072838" y="2674875"/>
            <a:ext cx="97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원가관리</a:t>
            </a:r>
            <a:endParaRPr sz="1300" b="1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2931925" y="1650275"/>
            <a:ext cx="1189800" cy="756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2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리스크관리</a:t>
            </a:r>
            <a:endParaRPr sz="12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7506663" y="1581775"/>
            <a:ext cx="1189800" cy="756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2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대시보드</a:t>
            </a:r>
            <a:endParaRPr sz="12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5976675" y="1550875"/>
            <a:ext cx="1189800" cy="114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2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작업관리</a:t>
            </a:r>
            <a:endParaRPr sz="12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2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간트차트</a:t>
            </a:r>
            <a:endParaRPr sz="12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4453675" y="1629975"/>
            <a:ext cx="1189800" cy="756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2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인사 관리</a:t>
            </a:r>
            <a:endParaRPr sz="12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4410488" y="3012113"/>
            <a:ext cx="1189800" cy="114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2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팀게시판</a:t>
            </a:r>
            <a:endParaRPr sz="12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2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채팅/메일</a:t>
            </a:r>
            <a:endParaRPr sz="12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2921088" y="3087388"/>
            <a:ext cx="1189800" cy="756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2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프로젝트관리</a:t>
            </a:r>
            <a:endParaRPr sz="12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6269638" y="3101825"/>
            <a:ext cx="578100" cy="79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보류</a:t>
            </a:r>
            <a:endParaRPr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7812513" y="3114450"/>
            <a:ext cx="578100" cy="79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보류</a:t>
            </a:r>
            <a:endParaRPr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2012275" y="-2535750"/>
            <a:ext cx="5202600" cy="24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636C8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프로젝트 관리 시스템(PMS : Project Management System)을 의미하는 것으로 프로젝트의 정량적인 성과 및 진행 지표를 체계적으로 관리하기 위한 것입니다. 프로젝트 진행 현황과 성과물의 체계적인 관리 뿐만 아니라 시스템화를 통한 프로젝트 관리의 용이성을 확보하여 업무 생산성을 향상시킬 수 있습니다. 프로젝트 관리 활동은 작업계획, 리스크 평가, 작업 완료를 위한 자원 추정, 작업 조직, 인적/물적 자원 획득, 업무 할당, 활동지시, 프로젝트 집행 제어, 진전보고, 결과 분석을 포함합니다.</a:t>
            </a:r>
            <a:endParaRPr sz="1200" dirty="0">
              <a:solidFill>
                <a:srgbClr val="636C8B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264" name="Google Shape;264;p28"/>
          <p:cNvCxnSpPr/>
          <p:nvPr/>
        </p:nvCxnSpPr>
        <p:spPr>
          <a:xfrm>
            <a:off x="2554800" y="1834925"/>
            <a:ext cx="2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28"/>
          <p:cNvCxnSpPr/>
          <p:nvPr/>
        </p:nvCxnSpPr>
        <p:spPr>
          <a:xfrm>
            <a:off x="2554800" y="3272025"/>
            <a:ext cx="2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6" name="Google Shape;266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5000" y="1030700"/>
            <a:ext cx="8401802" cy="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/>
          <p:nvPr/>
        </p:nvSpPr>
        <p:spPr>
          <a:xfrm>
            <a:off x="4001750" y="916325"/>
            <a:ext cx="578100" cy="25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2088250" y="1005271"/>
            <a:ext cx="578100" cy="16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269" name="Google Shape;269;p28"/>
          <p:cNvCxnSpPr/>
          <p:nvPr/>
        </p:nvCxnSpPr>
        <p:spPr>
          <a:xfrm>
            <a:off x="1733975" y="1075450"/>
            <a:ext cx="3199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28"/>
          <p:cNvCxnSpPr>
            <a:stCxn id="266" idx="1"/>
            <a:endCxn id="266" idx="3"/>
          </p:cNvCxnSpPr>
          <p:nvPr/>
        </p:nvCxnSpPr>
        <p:spPr>
          <a:xfrm>
            <a:off x="525000" y="1071388"/>
            <a:ext cx="8401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28"/>
          <p:cNvSpPr/>
          <p:nvPr/>
        </p:nvSpPr>
        <p:spPr>
          <a:xfrm>
            <a:off x="514875" y="1034800"/>
            <a:ext cx="78000" cy="81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8842625" y="1034800"/>
            <a:ext cx="78000" cy="81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4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034" name="Google Shape;1034;p64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035" name="Google Shape;1035;p64"/>
          <p:cNvGraphicFramePr/>
          <p:nvPr>
            <p:extLst>
              <p:ext uri="{D42A27DB-BD31-4B8C-83A1-F6EECF244321}">
                <p14:modId xmlns:p14="http://schemas.microsoft.com/office/powerpoint/2010/main" val="4153100478"/>
              </p:ext>
            </p:extLst>
          </p:nvPr>
        </p:nvGraphicFramePr>
        <p:xfrm>
          <a:off x="6990876" y="767613"/>
          <a:ext cx="1961925" cy="303849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신규신청클릭 시 신규신청입력폼 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참여멤버설정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작업할당 탭 클릭 시 작업할당 입력 폼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인사관리자에게 승인요청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신규신청 입력 폼 작성 후 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작업할당 클릭 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36" name="Google Shape;1036;p64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PRO-UI-03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2021.09.26</a:t>
                      </a:r>
                      <a:r>
                        <a:rPr lang="ko" sz="800" u="none" strike="noStrike" cap="none" dirty="0"/>
                        <a:t>. 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신규신청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프로젝트등록&gt;신규신청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37" name="Google Shape;1037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3125" y="819549"/>
            <a:ext cx="5692201" cy="3505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64"/>
          <p:cNvSpPr/>
          <p:nvPr/>
        </p:nvSpPr>
        <p:spPr>
          <a:xfrm>
            <a:off x="4047063" y="12522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39" name="Google Shape;1039;p64"/>
          <p:cNvSpPr/>
          <p:nvPr/>
        </p:nvSpPr>
        <p:spPr>
          <a:xfrm>
            <a:off x="6073938" y="12522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40" name="Google Shape;1040;p64"/>
          <p:cNvSpPr/>
          <p:nvPr/>
        </p:nvSpPr>
        <p:spPr>
          <a:xfrm>
            <a:off x="5994863" y="18687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41" name="Google Shape;1041;p64"/>
          <p:cNvSpPr/>
          <p:nvPr/>
        </p:nvSpPr>
        <p:spPr>
          <a:xfrm>
            <a:off x="4550350" y="40660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42" name="Google Shape;1042;p64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프로젝트등록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프로젝트수정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65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052" name="Google Shape;1052;p65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053" name="Google Shape;1053;p65"/>
          <p:cNvGraphicFramePr/>
          <p:nvPr>
            <p:extLst>
              <p:ext uri="{D42A27DB-BD31-4B8C-83A1-F6EECF244321}">
                <p14:modId xmlns:p14="http://schemas.microsoft.com/office/powerpoint/2010/main" val="1670312407"/>
              </p:ext>
            </p:extLst>
          </p:nvPr>
        </p:nvGraphicFramePr>
        <p:xfrm>
          <a:off x="6990876" y="767613"/>
          <a:ext cx="1961925" cy="198142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수정내역 작성 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원하는 수정사항 작성 후 관련내용을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수정내역에 기입하고 수정요청 버튼을클릭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54" name="Google Shape;1054;p65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PRO-UI-04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2021.09.26</a:t>
                      </a:r>
                      <a:r>
                        <a:rPr lang="ko" sz="800" u="none" strike="noStrike" cap="none" dirty="0"/>
                        <a:t>. 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수정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프로젝트&gt;프로젝트조회&gt;수정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55" name="Google Shape;1055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51822" y="892375"/>
            <a:ext cx="5500175" cy="335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65"/>
          <p:cNvSpPr/>
          <p:nvPr/>
        </p:nvSpPr>
        <p:spPr>
          <a:xfrm>
            <a:off x="3473888" y="35325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57" name="Google Shape;1057;p65"/>
          <p:cNvSpPr/>
          <p:nvPr/>
        </p:nvSpPr>
        <p:spPr>
          <a:xfrm>
            <a:off x="4613238" y="40063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58" name="Google Shape;1058;p65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프로젝트수정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66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UI 설계서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요구사항 정의서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068" name="Google Shape;1068;p66"/>
          <p:cNvGraphicFramePr/>
          <p:nvPr>
            <p:extLst>
              <p:ext uri="{D42A27DB-BD31-4B8C-83A1-F6EECF244321}">
                <p14:modId xmlns:p14="http://schemas.microsoft.com/office/powerpoint/2010/main" val="2920129349"/>
              </p:ext>
            </p:extLst>
          </p:nvPr>
        </p:nvGraphicFramePr>
        <p:xfrm>
          <a:off x="1043400" y="535425"/>
          <a:ext cx="7890875" cy="1879079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6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9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477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ID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구분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화면명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 내용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기능/화면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중요도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작성자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작성일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진행상황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기타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PRO-REG-01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프로젝트등록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</a:t>
                      </a:r>
                      <a:endParaRPr lang="en-US" altLang="ko"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PM이 [나의 프로젝트] 클릭 시 만료/진행중 프로젝트를 조회할 수</a:t>
                      </a:r>
                      <a:r>
                        <a:rPr lang="en-US" alt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있다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PRO-REG-02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</a:t>
                      </a:r>
                      <a:endParaRPr lang="en-US" altLang="ko"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상세조회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PM이 [니의프로젝트] 클릭 후, 상세화면 클릭 시 참여멤버/ 프로젝트</a:t>
                      </a:r>
                      <a:r>
                        <a:rPr lang="en-US" alt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목표/참여인원/비용 등 상세 내역을 조회할 수 있다.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분석 필요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PRO-REG-03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</a:t>
                      </a:r>
                      <a:endParaRPr lang="en-US" altLang="ko"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신규신청/수정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PM이 프로젝트를 신규로 신청하고자 할 경우 [등록]버튼을 클릭하여</a:t>
                      </a:r>
                      <a:r>
                        <a:rPr lang="en-US" alt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프로젝트의 상세내용을 입력하고, [등록버튼]을 누르면 최종결제자에게 상신처리된다.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69" name="Google Shape;1069;p66"/>
          <p:cNvGraphicFramePr/>
          <p:nvPr/>
        </p:nvGraphicFramePr>
        <p:xfrm>
          <a:off x="4572013" y="535430"/>
          <a:ext cx="4470275" cy="3200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3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 -&gt; 화면설계 -&gt; DB설계 -&gt; 화면구현 -&gt; 백엔드구현 -&gt; 단위테스트 -&gt; 통합테스트 -&gt; 완료</a:t>
                      </a:r>
                      <a:endParaRPr sz="5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0" name="Google Shape;1070;p66"/>
          <p:cNvGraphicFramePr/>
          <p:nvPr/>
        </p:nvGraphicFramePr>
        <p:xfrm>
          <a:off x="1043388" y="535430"/>
          <a:ext cx="3528575" cy="365159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2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프로젝트관리(PM)</a:t>
                      </a:r>
                      <a:endParaRPr sz="9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71" name="Google Shape;1071;p66"/>
          <p:cNvSpPr txBox="1"/>
          <p:nvPr/>
        </p:nvSpPr>
        <p:spPr>
          <a:xfrm>
            <a:off x="45125" y="149250"/>
            <a:ext cx="1043400" cy="4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프로젝트조회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프로젝트등록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프로젝트수정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7"/>
          <p:cNvSpPr txBox="1"/>
          <p:nvPr/>
        </p:nvSpPr>
        <p:spPr>
          <a:xfrm>
            <a:off x="2238375" y="4660700"/>
            <a:ext cx="5680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 | 요구사항 정의서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081" name="Google Shape;1081;p67"/>
          <p:cNvGraphicFramePr/>
          <p:nvPr/>
        </p:nvGraphicFramePr>
        <p:xfrm>
          <a:off x="1043413" y="243788"/>
          <a:ext cx="7892075" cy="40177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2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기능명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프로젝트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설명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프로젝트DB에 접근하여 프로젝트를 등록하고, 상세프로젝트를 조회할 수 있다.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90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82" name="Google Shape;1082;p67"/>
          <p:cNvSpPr/>
          <p:nvPr/>
        </p:nvSpPr>
        <p:spPr>
          <a:xfrm>
            <a:off x="1488063" y="2093850"/>
            <a:ext cx="879000" cy="298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관리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83" name="Google Shape;1083;p67"/>
          <p:cNvSpPr/>
          <p:nvPr/>
        </p:nvSpPr>
        <p:spPr>
          <a:xfrm>
            <a:off x="3415925" y="16869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조회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84" name="Google Shape;1084;p67"/>
          <p:cNvSpPr/>
          <p:nvPr/>
        </p:nvSpPr>
        <p:spPr>
          <a:xfrm>
            <a:off x="2617350" y="1953625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젝트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85" name="Google Shape;1085;p67"/>
          <p:cNvSpPr/>
          <p:nvPr/>
        </p:nvSpPr>
        <p:spPr>
          <a:xfrm>
            <a:off x="4598750" y="16869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상세조회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086" name="Google Shape;1086;p67"/>
          <p:cNvSpPr/>
          <p:nvPr/>
        </p:nvSpPr>
        <p:spPr>
          <a:xfrm>
            <a:off x="3437575" y="23691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등록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087" name="Google Shape;1087;p67"/>
          <p:cNvCxnSpPr>
            <a:stCxn id="1083" idx="3"/>
            <a:endCxn id="1085" idx="1"/>
          </p:cNvCxnSpPr>
          <p:nvPr/>
        </p:nvCxnSpPr>
        <p:spPr>
          <a:xfrm>
            <a:off x="4294925" y="1820275"/>
            <a:ext cx="30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8" name="Google Shape;1088;p67"/>
          <p:cNvCxnSpPr/>
          <p:nvPr/>
        </p:nvCxnSpPr>
        <p:spPr>
          <a:xfrm>
            <a:off x="4316575" y="2502450"/>
            <a:ext cx="30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9" name="Google Shape;1089;p67"/>
          <p:cNvSpPr/>
          <p:nvPr/>
        </p:nvSpPr>
        <p:spPr>
          <a:xfrm>
            <a:off x="4626325" y="23691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할당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090" name="Google Shape;1090;p67"/>
          <p:cNvCxnSpPr/>
          <p:nvPr/>
        </p:nvCxnSpPr>
        <p:spPr>
          <a:xfrm>
            <a:off x="5505325" y="2502450"/>
            <a:ext cx="30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1" name="Google Shape;1091;p67"/>
          <p:cNvSpPr/>
          <p:nvPr/>
        </p:nvSpPr>
        <p:spPr>
          <a:xfrm>
            <a:off x="5809225" y="23691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간트차트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조회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092" name="Google Shape;1092;p67"/>
          <p:cNvCxnSpPr>
            <a:stCxn id="1083" idx="1"/>
            <a:endCxn id="1086" idx="1"/>
          </p:cNvCxnSpPr>
          <p:nvPr/>
        </p:nvCxnSpPr>
        <p:spPr>
          <a:xfrm>
            <a:off x="3415925" y="1820275"/>
            <a:ext cx="21600" cy="682200"/>
          </a:xfrm>
          <a:prstGeom prst="bentConnector3">
            <a:avLst>
              <a:gd name="adj1" fmla="val -110243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3" name="Google Shape;1093;p67"/>
          <p:cNvCxnSpPr/>
          <p:nvPr/>
        </p:nvCxnSpPr>
        <p:spPr>
          <a:xfrm>
            <a:off x="2341525" y="2243250"/>
            <a:ext cx="30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4" name="Google Shape;1094;p67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프로젝트조회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프로젝트등록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프로젝트수정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75" y="788213"/>
            <a:ext cx="7784869" cy="340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7745" y="1743621"/>
            <a:ext cx="3878115" cy="123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3333" y="4552381"/>
            <a:ext cx="10038095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8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9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115" name="Google Shape;1115;p69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116" name="Google Shape;1116;p69"/>
          <p:cNvGraphicFramePr/>
          <p:nvPr/>
        </p:nvGraphicFramePr>
        <p:xfrm>
          <a:off x="6990876" y="767613"/>
          <a:ext cx="1961925" cy="295800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작업할당 카테고리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선택 콤보상자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간트차트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등록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PM만 사용가능한 화면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17" name="Google Shape;1117;p69"/>
          <p:cNvGraphicFramePr/>
          <p:nvPr>
            <p:extLst>
              <p:ext uri="{D42A27DB-BD31-4B8C-83A1-F6EECF244321}">
                <p14:modId xmlns:p14="http://schemas.microsoft.com/office/powerpoint/2010/main" val="2397398594"/>
              </p:ext>
            </p:extLst>
          </p:nvPr>
        </p:nvGraphicFramePr>
        <p:xfrm>
          <a:off x="1167563" y="149238"/>
          <a:ext cx="7785225" cy="62478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UI-TAD-001</a:t>
                      </a:r>
                      <a:endParaRPr sz="7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. 25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작업할당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프로젝트&gt;프로젝트 등록&gt;작업할당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18" name="Google Shape;1118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25450" y="836148"/>
            <a:ext cx="5665251" cy="347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9"/>
          <p:cNvSpPr/>
          <p:nvPr/>
        </p:nvSpPr>
        <p:spPr>
          <a:xfrm>
            <a:off x="4102375" y="12131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20" name="Google Shape;1120;p69"/>
          <p:cNvSpPr/>
          <p:nvPr/>
        </p:nvSpPr>
        <p:spPr>
          <a:xfrm>
            <a:off x="4102375" y="1204300"/>
            <a:ext cx="2015400" cy="372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21" name="Google Shape;1121;p69"/>
          <p:cNvSpPr/>
          <p:nvPr/>
        </p:nvSpPr>
        <p:spPr>
          <a:xfrm>
            <a:off x="2227475" y="1837100"/>
            <a:ext cx="1043400" cy="42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22" name="Google Shape;1122;p69"/>
          <p:cNvSpPr/>
          <p:nvPr/>
        </p:nvSpPr>
        <p:spPr>
          <a:xfrm>
            <a:off x="2227475" y="2261075"/>
            <a:ext cx="4330200" cy="142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23" name="Google Shape;1123;p69"/>
          <p:cNvSpPr/>
          <p:nvPr/>
        </p:nvSpPr>
        <p:spPr>
          <a:xfrm>
            <a:off x="5679600" y="3690575"/>
            <a:ext cx="878100" cy="372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24" name="Google Shape;1124;p69"/>
          <p:cNvSpPr/>
          <p:nvPr/>
        </p:nvSpPr>
        <p:spPr>
          <a:xfrm>
            <a:off x="2238375" y="18371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25" name="Google Shape;1125;p69"/>
          <p:cNvSpPr/>
          <p:nvPr/>
        </p:nvSpPr>
        <p:spPr>
          <a:xfrm>
            <a:off x="2238375" y="22610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26" name="Google Shape;1126;p69"/>
          <p:cNvSpPr/>
          <p:nvPr/>
        </p:nvSpPr>
        <p:spPr>
          <a:xfrm>
            <a:off x="5679600" y="36905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27" name="Google Shape;1127;p69"/>
          <p:cNvSpPr txBox="1"/>
          <p:nvPr/>
        </p:nvSpPr>
        <p:spPr>
          <a:xfrm>
            <a:off x="45125" y="149250"/>
            <a:ext cx="1043400" cy="408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작업할당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간트차트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0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137" name="Google Shape;1137;p70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138" name="Google Shape;1138;p70"/>
          <p:cNvGraphicFramePr/>
          <p:nvPr>
            <p:extLst>
              <p:ext uri="{D42A27DB-BD31-4B8C-83A1-F6EECF244321}">
                <p14:modId xmlns:p14="http://schemas.microsoft.com/office/powerpoint/2010/main" val="2445662846"/>
              </p:ext>
            </p:extLst>
          </p:nvPr>
        </p:nvGraphicFramePr>
        <p:xfrm>
          <a:off x="6990876" y="767613"/>
          <a:ext cx="1961925" cy="328352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기본 정보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담당자 입력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우선순위 지정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상위업무 지정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5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해당 작업 등록/삭제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해당 화면에서는 상위, 하위 작업 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모두 등록 가능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39" name="Google Shape;1139;p70"/>
          <p:cNvGraphicFramePr/>
          <p:nvPr/>
        </p:nvGraphicFramePr>
        <p:xfrm>
          <a:off x="1167563" y="149238"/>
          <a:ext cx="7785225" cy="62478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UI-TAD-002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등록창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프로젝트&gt;프로젝트 등록&gt;작업 등록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40" name="Google Shape;1140;p7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63950" y="836075"/>
            <a:ext cx="5662224" cy="347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70"/>
          <p:cNvSpPr/>
          <p:nvPr/>
        </p:nvSpPr>
        <p:spPr>
          <a:xfrm>
            <a:off x="3232200" y="16211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42" name="Google Shape;1142;p70"/>
          <p:cNvSpPr/>
          <p:nvPr/>
        </p:nvSpPr>
        <p:spPr>
          <a:xfrm>
            <a:off x="3232200" y="28748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43" name="Google Shape;1143;p70"/>
          <p:cNvSpPr/>
          <p:nvPr/>
        </p:nvSpPr>
        <p:spPr>
          <a:xfrm>
            <a:off x="3232200" y="3086763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44" name="Google Shape;1144;p70"/>
          <p:cNvSpPr/>
          <p:nvPr/>
        </p:nvSpPr>
        <p:spPr>
          <a:xfrm>
            <a:off x="3232200" y="3378488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45" name="Google Shape;1145;p70"/>
          <p:cNvSpPr/>
          <p:nvPr/>
        </p:nvSpPr>
        <p:spPr>
          <a:xfrm>
            <a:off x="3232200" y="1621175"/>
            <a:ext cx="2385300" cy="1253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46" name="Google Shape;1146;p70"/>
          <p:cNvSpPr/>
          <p:nvPr/>
        </p:nvSpPr>
        <p:spPr>
          <a:xfrm>
            <a:off x="3232200" y="2877150"/>
            <a:ext cx="2385300" cy="22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47" name="Google Shape;1147;p70"/>
          <p:cNvSpPr/>
          <p:nvPr/>
        </p:nvSpPr>
        <p:spPr>
          <a:xfrm>
            <a:off x="3232200" y="3105922"/>
            <a:ext cx="2385300" cy="26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48" name="Google Shape;1148;p70"/>
          <p:cNvSpPr/>
          <p:nvPr/>
        </p:nvSpPr>
        <p:spPr>
          <a:xfrm>
            <a:off x="3232200" y="3374900"/>
            <a:ext cx="2385300" cy="29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49" name="Google Shape;1149;p70"/>
          <p:cNvSpPr/>
          <p:nvPr/>
        </p:nvSpPr>
        <p:spPr>
          <a:xfrm>
            <a:off x="3232200" y="3670197"/>
            <a:ext cx="2385300" cy="42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50" name="Google Shape;1150;p70"/>
          <p:cNvSpPr/>
          <p:nvPr/>
        </p:nvSpPr>
        <p:spPr>
          <a:xfrm>
            <a:off x="3232200" y="36747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51" name="Google Shape;1151;p70"/>
          <p:cNvSpPr txBox="1"/>
          <p:nvPr/>
        </p:nvSpPr>
        <p:spPr>
          <a:xfrm>
            <a:off x="45125" y="149250"/>
            <a:ext cx="1043400" cy="408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작업할당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간트차트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71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UI 설계서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요구사항 정의서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161" name="Google Shape;1161;p71"/>
          <p:cNvGraphicFramePr/>
          <p:nvPr>
            <p:extLst>
              <p:ext uri="{D42A27DB-BD31-4B8C-83A1-F6EECF244321}">
                <p14:modId xmlns:p14="http://schemas.microsoft.com/office/powerpoint/2010/main" val="1293514259"/>
              </p:ext>
            </p:extLst>
          </p:nvPr>
        </p:nvGraphicFramePr>
        <p:xfrm>
          <a:off x="1043400" y="437850"/>
          <a:ext cx="7890875" cy="2044186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6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9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477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ID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구분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화면명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 내용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기능/화면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중요도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작성자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작성일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진행상황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기타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TAD-001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작업할당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</a:t>
                      </a:r>
                      <a:endParaRPr lang="en-US" altLang="ko"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선택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작업을 등록하려는 프로젝트를 선택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TAD-002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간트차트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선택한 프로젝트의 등록된 작업 일정을 한눈에 확인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분석 필요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TAD-003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등록창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프로젝트에</a:t>
                      </a:r>
                      <a:r>
                        <a:rPr lang="ko" sz="800" b="1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작업을 추가하기 위해 등록 정보 입력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TAD-004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</a:t>
                      </a:r>
                      <a:endParaRPr lang="en-US" altLang="ko"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상세정보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등록한 작업을 클릭하면 해당 작업 상세정보 화면과 수정/삭제 버튼 출력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62" name="Google Shape;1162;p71"/>
          <p:cNvGraphicFramePr/>
          <p:nvPr/>
        </p:nvGraphicFramePr>
        <p:xfrm>
          <a:off x="4572013" y="437855"/>
          <a:ext cx="4470275" cy="3200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3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 -&gt; 화면설계 -&gt; DB설계 -&gt; 화면구현 -&gt; 백엔드구현 -&gt; 단위테스트 -&gt; 통합테스트 -&gt; 완료</a:t>
                      </a:r>
                      <a:endParaRPr sz="5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3" name="Google Shape;1163;p71"/>
          <p:cNvGraphicFramePr/>
          <p:nvPr/>
        </p:nvGraphicFramePr>
        <p:xfrm>
          <a:off x="1043388" y="437855"/>
          <a:ext cx="3528575" cy="365159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2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 </a:t>
                      </a:r>
                      <a:endParaRPr sz="9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4" name="Google Shape;1164;p71"/>
          <p:cNvGraphicFramePr/>
          <p:nvPr/>
        </p:nvGraphicFramePr>
        <p:xfrm>
          <a:off x="1043388" y="437855"/>
          <a:ext cx="3528575" cy="365159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2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 Exp : PM(project Manager)의 작업 할당 및 확인</a:t>
                      </a:r>
                      <a:endParaRPr sz="9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65" name="Google Shape;1165;p71"/>
          <p:cNvSpPr txBox="1"/>
          <p:nvPr/>
        </p:nvSpPr>
        <p:spPr>
          <a:xfrm>
            <a:off x="45125" y="149250"/>
            <a:ext cx="1043400" cy="408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작업할당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간트차트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72"/>
          <p:cNvSpPr txBox="1"/>
          <p:nvPr/>
        </p:nvSpPr>
        <p:spPr>
          <a:xfrm>
            <a:off x="2238375" y="4660700"/>
            <a:ext cx="5680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 | 요구사항 정의서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175" name="Google Shape;1175;p72"/>
          <p:cNvGraphicFramePr/>
          <p:nvPr/>
        </p:nvGraphicFramePr>
        <p:xfrm>
          <a:off x="1043413" y="243788"/>
          <a:ext cx="7892075" cy="40177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2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기능명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작업할당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설명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등록시 입력해야 하는 프로젝트의 작업 일정 할당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90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76" name="Google Shape;1176;p72"/>
          <p:cNvSpPr txBox="1"/>
          <p:nvPr/>
        </p:nvSpPr>
        <p:spPr>
          <a:xfrm>
            <a:off x="5961375" y="1646038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TRUE</a:t>
            </a:r>
            <a:endParaRPr sz="900" b="0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177" name="Google Shape;1177;p72"/>
          <p:cNvSpPr txBox="1"/>
          <p:nvPr/>
        </p:nvSpPr>
        <p:spPr>
          <a:xfrm>
            <a:off x="5152125" y="2091100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FALSE</a:t>
            </a:r>
            <a:endParaRPr sz="900" b="0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178" name="Google Shape;1178;p72"/>
          <p:cNvSpPr/>
          <p:nvPr/>
        </p:nvSpPr>
        <p:spPr>
          <a:xfrm>
            <a:off x="1418925" y="1747750"/>
            <a:ext cx="926100" cy="442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작업할당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179" name="Google Shape;1179;p72"/>
          <p:cNvSpPr/>
          <p:nvPr/>
        </p:nvSpPr>
        <p:spPr>
          <a:xfrm>
            <a:off x="3965600" y="176905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등록할 작업 정보 입력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180" name="Google Shape;1180;p72"/>
          <p:cNvSpPr/>
          <p:nvPr/>
        </p:nvSpPr>
        <p:spPr>
          <a:xfrm>
            <a:off x="5258334" y="1706507"/>
            <a:ext cx="908400" cy="525300"/>
          </a:xfrm>
          <a:prstGeom prst="diamond">
            <a:avLst/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등록?</a:t>
            </a:r>
            <a:endParaRPr sz="80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181" name="Google Shape;1181;p72"/>
          <p:cNvSpPr/>
          <p:nvPr/>
        </p:nvSpPr>
        <p:spPr>
          <a:xfrm>
            <a:off x="2672875" y="176905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간트차트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 목록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82" name="Google Shape;1182;p72"/>
          <p:cNvSpPr/>
          <p:nvPr/>
        </p:nvSpPr>
        <p:spPr>
          <a:xfrm>
            <a:off x="7591475" y="176905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 등록 완료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1183" name="Google Shape;1183;p72"/>
          <p:cNvCxnSpPr>
            <a:stCxn id="1180" idx="2"/>
            <a:endCxn id="1181" idx="2"/>
          </p:cNvCxnSpPr>
          <p:nvPr/>
        </p:nvCxnSpPr>
        <p:spPr>
          <a:xfrm rot="5400000" flipH="1">
            <a:off x="4392834" y="912107"/>
            <a:ext cx="62700" cy="2576700"/>
          </a:xfrm>
          <a:prstGeom prst="bentConnector3">
            <a:avLst>
              <a:gd name="adj1" fmla="val -37978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72"/>
          <p:cNvCxnSpPr>
            <a:stCxn id="1178" idx="3"/>
            <a:endCxn id="1181" idx="1"/>
          </p:cNvCxnSpPr>
          <p:nvPr/>
        </p:nvCxnSpPr>
        <p:spPr>
          <a:xfrm>
            <a:off x="2345025" y="1969150"/>
            <a:ext cx="3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5" name="Google Shape;1185;p72"/>
          <p:cNvCxnSpPr>
            <a:stCxn id="1181" idx="3"/>
            <a:endCxn id="1179" idx="1"/>
          </p:cNvCxnSpPr>
          <p:nvPr/>
        </p:nvCxnSpPr>
        <p:spPr>
          <a:xfrm>
            <a:off x="3598975" y="1969150"/>
            <a:ext cx="36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6" name="Google Shape;1186;p72"/>
          <p:cNvCxnSpPr>
            <a:stCxn id="1179" idx="3"/>
            <a:endCxn id="1180" idx="1"/>
          </p:cNvCxnSpPr>
          <p:nvPr/>
        </p:nvCxnSpPr>
        <p:spPr>
          <a:xfrm>
            <a:off x="4891700" y="1969150"/>
            <a:ext cx="36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7" name="Google Shape;1187;p72"/>
          <p:cNvCxnSpPr>
            <a:stCxn id="1180" idx="3"/>
            <a:endCxn id="1188" idx="2"/>
          </p:cNvCxnSpPr>
          <p:nvPr/>
        </p:nvCxnSpPr>
        <p:spPr>
          <a:xfrm>
            <a:off x="6166734" y="1969157"/>
            <a:ext cx="3906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9" name="Google Shape;1189;p72"/>
          <p:cNvCxnSpPr>
            <a:stCxn id="1188" idx="4"/>
            <a:endCxn id="1182" idx="1"/>
          </p:cNvCxnSpPr>
          <p:nvPr/>
        </p:nvCxnSpPr>
        <p:spPr>
          <a:xfrm>
            <a:off x="7189215" y="1969150"/>
            <a:ext cx="40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8" name="Google Shape;1188;p72"/>
          <p:cNvSpPr/>
          <p:nvPr/>
        </p:nvSpPr>
        <p:spPr>
          <a:xfrm>
            <a:off x="6557415" y="1706500"/>
            <a:ext cx="631800" cy="5253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90" name="Google Shape;1190;p72"/>
          <p:cNvSpPr txBox="1"/>
          <p:nvPr/>
        </p:nvSpPr>
        <p:spPr>
          <a:xfrm>
            <a:off x="45125" y="149250"/>
            <a:ext cx="1043400" cy="408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작업할당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간트차트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73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200" name="Google Shape;1200;p73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201" name="Google Shape;1201;p73"/>
          <p:cNvGraphicFramePr/>
          <p:nvPr/>
        </p:nvGraphicFramePr>
        <p:xfrm>
          <a:off x="6990876" y="767613"/>
          <a:ext cx="1961925" cy="263247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원하는 프로젝트 선택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간트차트 작업일정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관리로 이동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작업을 리스트로 확인하기 위해 작업 목록을 클릭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PM, TM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02" name="Google Shape;1202;p73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UI-MTA-001</a:t>
                      </a:r>
                      <a:endParaRPr sz="6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2021. 09.25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간트차트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내작업&gt;간트차트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03" name="Google Shape;1203;p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63950" y="818400"/>
            <a:ext cx="5602150" cy="343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73"/>
          <p:cNvSpPr/>
          <p:nvPr/>
        </p:nvSpPr>
        <p:spPr>
          <a:xfrm>
            <a:off x="2124400" y="14350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05" name="Google Shape;1205;p73"/>
          <p:cNvSpPr/>
          <p:nvPr/>
        </p:nvSpPr>
        <p:spPr>
          <a:xfrm>
            <a:off x="2124400" y="19111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06" name="Google Shape;1206;p73"/>
          <p:cNvSpPr/>
          <p:nvPr/>
        </p:nvSpPr>
        <p:spPr>
          <a:xfrm>
            <a:off x="5669500" y="34210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07" name="Google Shape;1207;p73"/>
          <p:cNvSpPr/>
          <p:nvPr/>
        </p:nvSpPr>
        <p:spPr>
          <a:xfrm>
            <a:off x="2124400" y="1435075"/>
            <a:ext cx="1043400" cy="47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08" name="Google Shape;1208;p73"/>
          <p:cNvSpPr/>
          <p:nvPr/>
        </p:nvSpPr>
        <p:spPr>
          <a:xfrm>
            <a:off x="2124400" y="1911175"/>
            <a:ext cx="4588500" cy="150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09" name="Google Shape;1209;p73"/>
          <p:cNvSpPr/>
          <p:nvPr/>
        </p:nvSpPr>
        <p:spPr>
          <a:xfrm>
            <a:off x="5669500" y="3421075"/>
            <a:ext cx="1043400" cy="42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10" name="Google Shape;1210;p73"/>
          <p:cNvSpPr txBox="1"/>
          <p:nvPr/>
        </p:nvSpPr>
        <p:spPr>
          <a:xfrm>
            <a:off x="45125" y="149250"/>
            <a:ext cx="1043400" cy="408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작업할당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간트차트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375"/>
            <a:ext cx="9704752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PMS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역할분담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일정계획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핵심기술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소개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1. OnBIZ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1567950" y="1266525"/>
            <a:ext cx="23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844150" y="1753625"/>
            <a:ext cx="2198400" cy="16055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기업 운영의 다양한 프로젝트의 정보개요, 진척현황, 인력배정, 원기분석까지 한 눈에 조회할 수 있어 기업의 전략추진과 경영혁신, 운영관리를 체계적으로 관리하여 업무의 생산성과 효율성을 향상시키는 솔루션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-770125" y="-1821400"/>
            <a:ext cx="52026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solidFill>
                  <a:srgbClr val="636C8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프로젝트 관리 시스템(PMS : Project Management System)을 의미하는 것으로 프로젝트의 정량적인 성과 및 진행 지표를 체계적으로 관리하기 위한 것입니다. </a:t>
            </a: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-3019100" y="1359450"/>
            <a:ext cx="2930100" cy="26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" sz="1000" dirty="0">
                <a:solidFill>
                  <a:srgbClr val="636C8B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프로젝트 관리 시스템(PMS : Project Management System)을 의미하는 것으로 프로젝트의 정량적인 성과 및 진행 지표를 체계적으로 관리하기 위한 것입니다. 프로젝트 진행 현황과 성과물의 체계적인 관리 뿐만 아니라 시스템화를 통한 프로젝트 관리의 용이성을 확보하여 업무 생산성을 향상시킬 수 있습니다. 프로젝트 관리 활동은 작업계획, 리스크 평가, 작업 완료를 위한 자원 추정, 작업 조직, 인적/물적 자원 획득, 업무 할당, 활동지시, 프로젝트 집행 제어, 진전보고, 결과 분석을 포함합니다.</a:t>
            </a:r>
            <a:endParaRPr sz="12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469000" y="1158825"/>
            <a:ext cx="2948700" cy="615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PMS란?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(Project Management System)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5582300" y="1192075"/>
            <a:ext cx="29487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ONBIZ만의 PMS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3692195" y="1753625"/>
            <a:ext cx="1806900" cy="15696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1. 프로젝트 개발 인력들 사이 소통 매개 부재로 인한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개발지연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2. 장기개발로 인한 체계적 문서관리의 필요성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2906150" y="1215300"/>
            <a:ext cx="29487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개선점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6230625" y="1872250"/>
            <a:ext cx="19686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의사소통의문제 : 채팅기능 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개발기간문서관리 : 간트차트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3342800" y="1191600"/>
            <a:ext cx="382800" cy="423900"/>
          </a:xfrm>
          <a:prstGeom prst="chevron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463400" y="1191600"/>
            <a:ext cx="382800" cy="423900"/>
          </a:xfrm>
          <a:prstGeom prst="chevron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7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74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220" name="Google Shape;1220;p74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221" name="Google Shape;1221;p74"/>
          <p:cNvGraphicFramePr/>
          <p:nvPr/>
        </p:nvGraphicFramePr>
        <p:xfrm>
          <a:off x="6990876" y="767613"/>
          <a:ext cx="1961925" cy="328352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원하는 프로젝트 선택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할당된 작업의 리스트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산출물 제출/완료 버튼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등록 버튼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5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페이지 이동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작업을 완료하기 위해서 산출물 제출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PM, TM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22" name="Google Shape;1222;p74"/>
          <p:cNvGraphicFramePr/>
          <p:nvPr>
            <p:extLst>
              <p:ext uri="{D42A27DB-BD31-4B8C-83A1-F6EECF244321}">
                <p14:modId xmlns:p14="http://schemas.microsoft.com/office/powerpoint/2010/main" val="953813706"/>
              </p:ext>
            </p:extLst>
          </p:nvPr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UI-MTA-002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5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관리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내작업&gt;작업관리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23" name="Google Shape;1223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63950" y="816448"/>
            <a:ext cx="5671075" cy="34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74"/>
          <p:cNvSpPr/>
          <p:nvPr/>
        </p:nvSpPr>
        <p:spPr>
          <a:xfrm>
            <a:off x="2238375" y="11972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25" name="Google Shape;1225;p74"/>
          <p:cNvSpPr/>
          <p:nvPr/>
        </p:nvSpPr>
        <p:spPr>
          <a:xfrm>
            <a:off x="2238375" y="16211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26" name="Google Shape;1226;p74"/>
          <p:cNvSpPr/>
          <p:nvPr/>
        </p:nvSpPr>
        <p:spPr>
          <a:xfrm>
            <a:off x="5959275" y="16211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27" name="Google Shape;1227;p74"/>
          <p:cNvSpPr/>
          <p:nvPr/>
        </p:nvSpPr>
        <p:spPr>
          <a:xfrm>
            <a:off x="5959275" y="35351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28" name="Google Shape;1228;p74"/>
          <p:cNvSpPr/>
          <p:nvPr/>
        </p:nvSpPr>
        <p:spPr>
          <a:xfrm>
            <a:off x="3577800" y="38318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29" name="Google Shape;1229;p74"/>
          <p:cNvSpPr/>
          <p:nvPr/>
        </p:nvSpPr>
        <p:spPr>
          <a:xfrm>
            <a:off x="2238375" y="1197275"/>
            <a:ext cx="1043400" cy="42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30" name="Google Shape;1230;p74"/>
          <p:cNvSpPr/>
          <p:nvPr/>
        </p:nvSpPr>
        <p:spPr>
          <a:xfrm>
            <a:off x="2238375" y="1621175"/>
            <a:ext cx="3720900" cy="191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31" name="Google Shape;1231;p74"/>
          <p:cNvSpPr/>
          <p:nvPr/>
        </p:nvSpPr>
        <p:spPr>
          <a:xfrm>
            <a:off x="5959275" y="1621175"/>
            <a:ext cx="753600" cy="191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32" name="Google Shape;1232;p74"/>
          <p:cNvSpPr/>
          <p:nvPr/>
        </p:nvSpPr>
        <p:spPr>
          <a:xfrm>
            <a:off x="5959275" y="3535175"/>
            <a:ext cx="753600" cy="42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33" name="Google Shape;1233;p74"/>
          <p:cNvSpPr/>
          <p:nvPr/>
        </p:nvSpPr>
        <p:spPr>
          <a:xfrm>
            <a:off x="3577809" y="3831825"/>
            <a:ext cx="1830000" cy="42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34" name="Google Shape;1234;p74"/>
          <p:cNvSpPr txBox="1"/>
          <p:nvPr/>
        </p:nvSpPr>
        <p:spPr>
          <a:xfrm>
            <a:off x="45125" y="149250"/>
            <a:ext cx="1043400" cy="408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작업할당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간트차트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75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244" name="Google Shape;1244;p75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245" name="Google Shape;1245;p75"/>
          <p:cNvGraphicFramePr/>
          <p:nvPr/>
        </p:nvGraphicFramePr>
        <p:xfrm>
          <a:off x="6990876" y="767613"/>
          <a:ext cx="1961925" cy="328352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작업의 기본정보 입력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기간 선택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담당자/우선순위 입력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상위 작업 선택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5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해당 작업의 등록/삭제 버튼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해당 화면에서는 상위 작업 필수 선택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PM, TM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46" name="Google Shape;1246;p75"/>
          <p:cNvGraphicFramePr/>
          <p:nvPr>
            <p:extLst>
              <p:ext uri="{D42A27DB-BD31-4B8C-83A1-F6EECF244321}">
                <p14:modId xmlns:p14="http://schemas.microsoft.com/office/powerpoint/2010/main" val="1418492361"/>
              </p:ext>
            </p:extLst>
          </p:nvPr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UI-MTA-003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5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등록창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내작업&gt;작업관리&gt;작업 등록창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47" name="Google Shape;1247;p7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63950" y="845825"/>
            <a:ext cx="5671075" cy="34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75"/>
          <p:cNvSpPr/>
          <p:nvPr/>
        </p:nvSpPr>
        <p:spPr>
          <a:xfrm>
            <a:off x="3320100" y="13944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49" name="Google Shape;1249;p75"/>
          <p:cNvSpPr/>
          <p:nvPr/>
        </p:nvSpPr>
        <p:spPr>
          <a:xfrm>
            <a:off x="3320100" y="23754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50" name="Google Shape;1250;p75"/>
          <p:cNvSpPr/>
          <p:nvPr/>
        </p:nvSpPr>
        <p:spPr>
          <a:xfrm>
            <a:off x="3320100" y="26167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51" name="Google Shape;1251;p75"/>
          <p:cNvSpPr/>
          <p:nvPr/>
        </p:nvSpPr>
        <p:spPr>
          <a:xfrm>
            <a:off x="3320100" y="31200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52" name="Google Shape;1252;p75"/>
          <p:cNvSpPr/>
          <p:nvPr/>
        </p:nvSpPr>
        <p:spPr>
          <a:xfrm>
            <a:off x="3320100" y="34639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53" name="Google Shape;1253;p75"/>
          <p:cNvSpPr/>
          <p:nvPr/>
        </p:nvSpPr>
        <p:spPr>
          <a:xfrm>
            <a:off x="3320100" y="1394425"/>
            <a:ext cx="2277900" cy="981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54" name="Google Shape;1254;p75"/>
          <p:cNvSpPr/>
          <p:nvPr/>
        </p:nvSpPr>
        <p:spPr>
          <a:xfrm>
            <a:off x="3320100" y="3449488"/>
            <a:ext cx="2277900" cy="42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55" name="Google Shape;1255;p75"/>
          <p:cNvSpPr/>
          <p:nvPr/>
        </p:nvSpPr>
        <p:spPr>
          <a:xfrm>
            <a:off x="3320100" y="2380375"/>
            <a:ext cx="2277900" cy="22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56" name="Google Shape;1256;p75"/>
          <p:cNvSpPr/>
          <p:nvPr/>
        </p:nvSpPr>
        <p:spPr>
          <a:xfrm>
            <a:off x="3320100" y="2610700"/>
            <a:ext cx="2277900" cy="504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57" name="Google Shape;1257;p75"/>
          <p:cNvSpPr/>
          <p:nvPr/>
        </p:nvSpPr>
        <p:spPr>
          <a:xfrm>
            <a:off x="3320100" y="3115600"/>
            <a:ext cx="2277900" cy="33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58" name="Google Shape;1258;p75"/>
          <p:cNvSpPr txBox="1"/>
          <p:nvPr/>
        </p:nvSpPr>
        <p:spPr>
          <a:xfrm>
            <a:off x="45125" y="149250"/>
            <a:ext cx="1043400" cy="408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작업할당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간트차트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76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268" name="Google Shape;1268;p76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269" name="Google Shape;1269;p76"/>
          <p:cNvGraphicFramePr/>
          <p:nvPr/>
        </p:nvGraphicFramePr>
        <p:xfrm>
          <a:off x="6990876" y="767613"/>
          <a:ext cx="1961925" cy="295800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선택한 작업의 상세 정보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파일 업로드 버튼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제출시 요청내용 작성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작성한 내용 등록/삭제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산출물 제출 후 결재 요청 필요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70" name="Google Shape;1270;p76"/>
          <p:cNvGraphicFramePr/>
          <p:nvPr>
            <p:extLst>
              <p:ext uri="{D42A27DB-BD31-4B8C-83A1-F6EECF244321}">
                <p14:modId xmlns:p14="http://schemas.microsoft.com/office/powerpoint/2010/main" val="4292397278"/>
              </p:ext>
            </p:extLst>
          </p:nvPr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UI-MTA-004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6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산출물 제출창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내작업&gt;작업관리&gt;산출물 제출창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71" name="Google Shape;1271;p7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63950" y="834175"/>
            <a:ext cx="5644473" cy="346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76"/>
          <p:cNvSpPr/>
          <p:nvPr/>
        </p:nvSpPr>
        <p:spPr>
          <a:xfrm>
            <a:off x="3162250" y="12643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73" name="Google Shape;1273;p76"/>
          <p:cNvSpPr/>
          <p:nvPr/>
        </p:nvSpPr>
        <p:spPr>
          <a:xfrm>
            <a:off x="3162250" y="28360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74" name="Google Shape;1274;p76"/>
          <p:cNvSpPr/>
          <p:nvPr/>
        </p:nvSpPr>
        <p:spPr>
          <a:xfrm>
            <a:off x="3162250" y="3067138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75" name="Google Shape;1275;p76"/>
          <p:cNvSpPr/>
          <p:nvPr/>
        </p:nvSpPr>
        <p:spPr>
          <a:xfrm>
            <a:off x="3162250" y="32982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76" name="Google Shape;1276;p76"/>
          <p:cNvSpPr/>
          <p:nvPr/>
        </p:nvSpPr>
        <p:spPr>
          <a:xfrm>
            <a:off x="3162400" y="1264375"/>
            <a:ext cx="2439600" cy="157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77" name="Google Shape;1277;p76"/>
          <p:cNvSpPr/>
          <p:nvPr/>
        </p:nvSpPr>
        <p:spPr>
          <a:xfrm>
            <a:off x="3162300" y="2836075"/>
            <a:ext cx="2439600" cy="22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78" name="Google Shape;1278;p76"/>
          <p:cNvSpPr/>
          <p:nvPr/>
        </p:nvSpPr>
        <p:spPr>
          <a:xfrm>
            <a:off x="3162250" y="3298200"/>
            <a:ext cx="2439600" cy="42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79" name="Google Shape;1279;p76"/>
          <p:cNvSpPr/>
          <p:nvPr/>
        </p:nvSpPr>
        <p:spPr>
          <a:xfrm>
            <a:off x="3162250" y="3069000"/>
            <a:ext cx="2439600" cy="22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80" name="Google Shape;1280;p76"/>
          <p:cNvSpPr txBox="1"/>
          <p:nvPr/>
        </p:nvSpPr>
        <p:spPr>
          <a:xfrm>
            <a:off x="45125" y="149250"/>
            <a:ext cx="1043400" cy="408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작업할당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간트차트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77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UI 설계서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요구사항 정의서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290" name="Google Shape;1290;p77"/>
          <p:cNvGraphicFramePr/>
          <p:nvPr>
            <p:extLst>
              <p:ext uri="{D42A27DB-BD31-4B8C-83A1-F6EECF244321}">
                <p14:modId xmlns:p14="http://schemas.microsoft.com/office/powerpoint/2010/main" val="608557894"/>
              </p:ext>
            </p:extLst>
          </p:nvPr>
        </p:nvGraphicFramePr>
        <p:xfrm>
          <a:off x="1043400" y="437850"/>
          <a:ext cx="7890875" cy="3650064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6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9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477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ID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구분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화면명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 내용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기능/화면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중요도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작성자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작성일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진행상황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기타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MTA-001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PM/TM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간트 차트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</a:t>
                      </a:r>
                      <a:endParaRPr lang="en-US" altLang="ko"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선택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일정을 확인하려는 프로젝트 선택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MTA-002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간트차트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선택한 프로젝트의 전체적인 일정 확인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분석 필요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MTA-003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목록 이동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선택한 프로젝트의 작업을 리스트로 확인할 수 있는 [작업 관리]로 이동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화면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MTA-004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관리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</a:t>
                      </a:r>
                      <a:endParaRPr lang="en-US" altLang="ko"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선택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작업을 확인하려는 프로젝트 선택 (간트차트에서 넘어오는 경우 자동으로 해당 프로젝트로 선택)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MTA-005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목록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간트차트에 입력된 작업들을 목록으로 확인가능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MTA-006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산출물 제출 확인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등록한 작업의 완료를 위해 산출물 제출란에 등록할 수 [제출] 버튼 활성화, 완료시 [완료] 버튼으로 해당 기능 비활성화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TM만 가능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MTA-007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등록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작업 등록을 하기위한 입력창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MTA-008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</a:t>
                      </a:r>
                      <a:endParaRPr lang="en-US" altLang="ko"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상세정보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등록한 작업을 클릭하면 상세정보 확인 가능, [수정]/[삭제] 버튼을 누르면 해당 정보의 수정과 삭제 가능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김지은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91" name="Google Shape;1291;p77"/>
          <p:cNvGraphicFramePr/>
          <p:nvPr/>
        </p:nvGraphicFramePr>
        <p:xfrm>
          <a:off x="4572013" y="437855"/>
          <a:ext cx="4470275" cy="3200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3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 -&gt; 화면설계 -&gt; DB설계 -&gt; 화면구현 -&gt; 백엔드구현 -&gt; 단위테스트 -&gt; 통합테스트 -&gt; 완료</a:t>
                      </a:r>
                      <a:endParaRPr sz="5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2" name="Google Shape;1292;p77"/>
          <p:cNvGraphicFramePr/>
          <p:nvPr/>
        </p:nvGraphicFramePr>
        <p:xfrm>
          <a:off x="1043388" y="437855"/>
          <a:ext cx="3528575" cy="365159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2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 Exp : 프로젝트의 전체적인 작업을 간트차트로 확인 및 추가</a:t>
                      </a:r>
                      <a:endParaRPr sz="9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93" name="Google Shape;1293;p77"/>
          <p:cNvSpPr txBox="1"/>
          <p:nvPr/>
        </p:nvSpPr>
        <p:spPr>
          <a:xfrm>
            <a:off x="45125" y="149250"/>
            <a:ext cx="1043400" cy="408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작업할당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간트차트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78"/>
          <p:cNvSpPr txBox="1"/>
          <p:nvPr/>
        </p:nvSpPr>
        <p:spPr>
          <a:xfrm>
            <a:off x="2238375" y="4660700"/>
            <a:ext cx="5680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 | 요구사항 정의서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303" name="Google Shape;1303;p78"/>
          <p:cNvGraphicFramePr/>
          <p:nvPr>
            <p:extLst>
              <p:ext uri="{D42A27DB-BD31-4B8C-83A1-F6EECF244321}">
                <p14:modId xmlns:p14="http://schemas.microsoft.com/office/powerpoint/2010/main" val="2297532781"/>
              </p:ext>
            </p:extLst>
          </p:nvPr>
        </p:nvGraphicFramePr>
        <p:xfrm>
          <a:off x="1043413" y="243788"/>
          <a:ext cx="7892075" cy="40177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2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기능명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작업관리(간트차트, 작업 CRUD, 산출물 제출)</a:t>
                      </a:r>
                      <a:endParaRPr sz="7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설명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프로젝트의 전체 일정을 간트차트로 확인, 작업과 산출물의 등록/제출 기능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90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4" name="Google Shape;1304;p78"/>
          <p:cNvSpPr/>
          <p:nvPr/>
        </p:nvSpPr>
        <p:spPr>
          <a:xfrm>
            <a:off x="1299613" y="1532150"/>
            <a:ext cx="691500" cy="442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내작업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05" name="Google Shape;1305;p78"/>
          <p:cNvSpPr txBox="1"/>
          <p:nvPr/>
        </p:nvSpPr>
        <p:spPr>
          <a:xfrm>
            <a:off x="5452538" y="3766938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TRUE</a:t>
            </a:r>
            <a:endParaRPr sz="900" b="0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06" name="Google Shape;1306;p78"/>
          <p:cNvSpPr txBox="1"/>
          <p:nvPr/>
        </p:nvSpPr>
        <p:spPr>
          <a:xfrm>
            <a:off x="6183025" y="3219775"/>
            <a:ext cx="56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FALSE</a:t>
            </a:r>
            <a:endParaRPr sz="900" b="0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07" name="Google Shape;1307;p78"/>
          <p:cNvSpPr/>
          <p:nvPr/>
        </p:nvSpPr>
        <p:spPr>
          <a:xfrm>
            <a:off x="2198988" y="1035725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간트차트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08" name="Google Shape;1308;p78"/>
          <p:cNvSpPr/>
          <p:nvPr/>
        </p:nvSpPr>
        <p:spPr>
          <a:xfrm>
            <a:off x="2198988" y="205310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작업관리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09" name="Google Shape;1309;p78"/>
          <p:cNvSpPr/>
          <p:nvPr/>
        </p:nvSpPr>
        <p:spPr>
          <a:xfrm>
            <a:off x="4448738" y="740475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간트차트로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 확인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10" name="Google Shape;1310;p78"/>
          <p:cNvSpPr/>
          <p:nvPr/>
        </p:nvSpPr>
        <p:spPr>
          <a:xfrm>
            <a:off x="4526438" y="205310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 목록 확인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11" name="Google Shape;1311;p78"/>
          <p:cNvSpPr/>
          <p:nvPr/>
        </p:nvSpPr>
        <p:spPr>
          <a:xfrm>
            <a:off x="5719963" y="207440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 등록창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12" name="Google Shape;1312;p78"/>
          <p:cNvSpPr/>
          <p:nvPr/>
        </p:nvSpPr>
        <p:spPr>
          <a:xfrm>
            <a:off x="5719963" y="259535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산출물 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제출창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13" name="Google Shape;1313;p78"/>
          <p:cNvSpPr/>
          <p:nvPr/>
        </p:nvSpPr>
        <p:spPr>
          <a:xfrm>
            <a:off x="5719963" y="155345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 상세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확인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14" name="Google Shape;1314;p78"/>
          <p:cNvSpPr/>
          <p:nvPr/>
        </p:nvSpPr>
        <p:spPr>
          <a:xfrm>
            <a:off x="6853888" y="155345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수정/삭제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15" name="Google Shape;1315;p78"/>
          <p:cNvSpPr/>
          <p:nvPr/>
        </p:nvSpPr>
        <p:spPr>
          <a:xfrm>
            <a:off x="6853888" y="207440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등록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16" name="Google Shape;1316;p78"/>
          <p:cNvSpPr/>
          <p:nvPr/>
        </p:nvSpPr>
        <p:spPr>
          <a:xfrm>
            <a:off x="6853888" y="259535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제출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17" name="Google Shape;1317;p78"/>
          <p:cNvSpPr/>
          <p:nvPr/>
        </p:nvSpPr>
        <p:spPr>
          <a:xfrm>
            <a:off x="6853888" y="3566988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 요청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18" name="Google Shape;1318;p78"/>
          <p:cNvSpPr/>
          <p:nvPr/>
        </p:nvSpPr>
        <p:spPr>
          <a:xfrm>
            <a:off x="5728821" y="3504445"/>
            <a:ext cx="908400" cy="525300"/>
          </a:xfrm>
          <a:prstGeom prst="diamond">
            <a:avLst/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승인</a:t>
            </a:r>
            <a:endParaRPr sz="100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1319" name="Google Shape;1319;p78"/>
          <p:cNvSpPr/>
          <p:nvPr/>
        </p:nvSpPr>
        <p:spPr>
          <a:xfrm>
            <a:off x="3353638" y="3567000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결재완료/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제출완료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1320" name="Google Shape;1320;p78"/>
          <p:cNvCxnSpPr>
            <a:stCxn id="1307" idx="3"/>
            <a:endCxn id="1321" idx="2"/>
          </p:cNvCxnSpPr>
          <p:nvPr/>
        </p:nvCxnSpPr>
        <p:spPr>
          <a:xfrm>
            <a:off x="3125088" y="1235825"/>
            <a:ext cx="3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2" name="Google Shape;1322;p78"/>
          <p:cNvSpPr/>
          <p:nvPr/>
        </p:nvSpPr>
        <p:spPr>
          <a:xfrm>
            <a:off x="4448738" y="1235825"/>
            <a:ext cx="9261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작업목록 이동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323" name="Google Shape;1323;p78"/>
          <p:cNvCxnSpPr>
            <a:stCxn id="1322" idx="2"/>
            <a:endCxn id="1308" idx="0"/>
          </p:cNvCxnSpPr>
          <p:nvPr/>
        </p:nvCxnSpPr>
        <p:spPr>
          <a:xfrm rot="5400000">
            <a:off x="3578438" y="719675"/>
            <a:ext cx="417000" cy="22497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4" name="Google Shape;1324;p78"/>
          <p:cNvCxnSpPr>
            <a:stCxn id="1304" idx="3"/>
            <a:endCxn id="1307" idx="1"/>
          </p:cNvCxnSpPr>
          <p:nvPr/>
        </p:nvCxnSpPr>
        <p:spPr>
          <a:xfrm rot="10800000" flipH="1">
            <a:off x="1991113" y="1235750"/>
            <a:ext cx="207900" cy="5178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5" name="Google Shape;1325;p78"/>
          <p:cNvCxnSpPr>
            <a:stCxn id="1304" idx="3"/>
            <a:endCxn id="1308" idx="1"/>
          </p:cNvCxnSpPr>
          <p:nvPr/>
        </p:nvCxnSpPr>
        <p:spPr>
          <a:xfrm>
            <a:off x="1991113" y="1753550"/>
            <a:ext cx="207900" cy="4998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6" name="Google Shape;1326;p78"/>
          <p:cNvCxnSpPr>
            <a:stCxn id="1308" idx="3"/>
            <a:endCxn id="1327" idx="2"/>
          </p:cNvCxnSpPr>
          <p:nvPr/>
        </p:nvCxnSpPr>
        <p:spPr>
          <a:xfrm>
            <a:off x="3125088" y="2253200"/>
            <a:ext cx="3819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8" name="Google Shape;1328;p78"/>
          <p:cNvCxnSpPr>
            <a:stCxn id="1310" idx="3"/>
            <a:endCxn id="1313" idx="1"/>
          </p:cNvCxnSpPr>
          <p:nvPr/>
        </p:nvCxnSpPr>
        <p:spPr>
          <a:xfrm rot="10800000" flipH="1">
            <a:off x="5452538" y="1753700"/>
            <a:ext cx="267300" cy="4995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9" name="Google Shape;1329;p78"/>
          <p:cNvCxnSpPr>
            <a:stCxn id="1310" idx="3"/>
            <a:endCxn id="1312" idx="1"/>
          </p:cNvCxnSpPr>
          <p:nvPr/>
        </p:nvCxnSpPr>
        <p:spPr>
          <a:xfrm>
            <a:off x="5452538" y="2253200"/>
            <a:ext cx="267300" cy="5424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0" name="Google Shape;1330;p78"/>
          <p:cNvCxnSpPr>
            <a:stCxn id="1331" idx="3"/>
            <a:endCxn id="1317" idx="3"/>
          </p:cNvCxnSpPr>
          <p:nvPr/>
        </p:nvCxnSpPr>
        <p:spPr>
          <a:xfrm rot="5400000">
            <a:off x="7870975" y="3331325"/>
            <a:ext cx="344700" cy="526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2" name="Google Shape;1332;p78"/>
          <p:cNvCxnSpPr>
            <a:stCxn id="1327" idx="4"/>
            <a:endCxn id="1310" idx="1"/>
          </p:cNvCxnSpPr>
          <p:nvPr/>
        </p:nvCxnSpPr>
        <p:spPr>
          <a:xfrm>
            <a:off x="4144675" y="2253200"/>
            <a:ext cx="38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3" name="Google Shape;1333;p78"/>
          <p:cNvCxnSpPr>
            <a:stCxn id="1313" idx="3"/>
            <a:endCxn id="1314" idx="1"/>
          </p:cNvCxnSpPr>
          <p:nvPr/>
        </p:nvCxnSpPr>
        <p:spPr>
          <a:xfrm>
            <a:off x="6646063" y="1753550"/>
            <a:ext cx="20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4" name="Google Shape;1334;p78"/>
          <p:cNvCxnSpPr>
            <a:stCxn id="1311" idx="3"/>
            <a:endCxn id="1315" idx="1"/>
          </p:cNvCxnSpPr>
          <p:nvPr/>
        </p:nvCxnSpPr>
        <p:spPr>
          <a:xfrm>
            <a:off x="6646063" y="2274500"/>
            <a:ext cx="20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5" name="Google Shape;1335;p78"/>
          <p:cNvCxnSpPr>
            <a:stCxn id="1312" idx="3"/>
            <a:endCxn id="1316" idx="1"/>
          </p:cNvCxnSpPr>
          <p:nvPr/>
        </p:nvCxnSpPr>
        <p:spPr>
          <a:xfrm>
            <a:off x="6646063" y="2795450"/>
            <a:ext cx="20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6" name="Google Shape;1336;p78"/>
          <p:cNvCxnSpPr>
            <a:stCxn id="1316" idx="3"/>
            <a:endCxn id="1337" idx="2"/>
          </p:cNvCxnSpPr>
          <p:nvPr/>
        </p:nvCxnSpPr>
        <p:spPr>
          <a:xfrm>
            <a:off x="7779988" y="2795450"/>
            <a:ext cx="20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8" name="Google Shape;1338;p78"/>
          <p:cNvCxnSpPr>
            <a:stCxn id="1317" idx="1"/>
            <a:endCxn id="1318" idx="3"/>
          </p:cNvCxnSpPr>
          <p:nvPr/>
        </p:nvCxnSpPr>
        <p:spPr>
          <a:xfrm rot="10800000">
            <a:off x="6637288" y="3767088"/>
            <a:ext cx="21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9" name="Google Shape;1339;p78"/>
          <p:cNvCxnSpPr>
            <a:stCxn id="1318" idx="1"/>
            <a:endCxn id="1340" idx="4"/>
          </p:cNvCxnSpPr>
          <p:nvPr/>
        </p:nvCxnSpPr>
        <p:spPr>
          <a:xfrm rot="10800000">
            <a:off x="5378121" y="3767095"/>
            <a:ext cx="3507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1" name="Google Shape;1341;p78"/>
          <p:cNvCxnSpPr>
            <a:stCxn id="1340" idx="2"/>
            <a:endCxn id="1319" idx="3"/>
          </p:cNvCxnSpPr>
          <p:nvPr/>
        </p:nvCxnSpPr>
        <p:spPr>
          <a:xfrm rot="10800000">
            <a:off x="4279675" y="37671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2" name="Google Shape;1342;p78"/>
          <p:cNvCxnSpPr>
            <a:stCxn id="1314" idx="3"/>
            <a:endCxn id="1343" idx="2"/>
          </p:cNvCxnSpPr>
          <p:nvPr/>
        </p:nvCxnSpPr>
        <p:spPr>
          <a:xfrm>
            <a:off x="7779988" y="1753550"/>
            <a:ext cx="339000" cy="2355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4" name="Google Shape;1344;p78"/>
          <p:cNvCxnSpPr>
            <a:stCxn id="1315" idx="3"/>
            <a:endCxn id="1343" idx="2"/>
          </p:cNvCxnSpPr>
          <p:nvPr/>
        </p:nvCxnSpPr>
        <p:spPr>
          <a:xfrm rot="10800000" flipH="1">
            <a:off x="7779988" y="1989200"/>
            <a:ext cx="339000" cy="2853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5" name="Google Shape;1345;p78"/>
          <p:cNvSpPr/>
          <p:nvPr/>
        </p:nvSpPr>
        <p:spPr>
          <a:xfrm>
            <a:off x="8047000" y="940625"/>
            <a:ext cx="781800" cy="40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완료</a:t>
            </a:r>
            <a:endParaRPr sz="11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1346" name="Google Shape;1346;p78"/>
          <p:cNvCxnSpPr>
            <a:stCxn id="1343" idx="0"/>
            <a:endCxn id="1345" idx="2"/>
          </p:cNvCxnSpPr>
          <p:nvPr/>
        </p:nvCxnSpPr>
        <p:spPr>
          <a:xfrm rot="10800000">
            <a:off x="8437900" y="1340725"/>
            <a:ext cx="0" cy="52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7" name="Google Shape;1347;p78"/>
          <p:cNvCxnSpPr>
            <a:stCxn id="1318" idx="0"/>
            <a:endCxn id="1310" idx="2"/>
          </p:cNvCxnSpPr>
          <p:nvPr/>
        </p:nvCxnSpPr>
        <p:spPr>
          <a:xfrm rot="5400000" flipH="1">
            <a:off x="5060721" y="2382145"/>
            <a:ext cx="1051200" cy="1193400"/>
          </a:xfrm>
          <a:prstGeom prst="bentConnector3">
            <a:avLst>
              <a:gd name="adj1" fmla="val 40684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8" name="Google Shape;1348;p78"/>
          <p:cNvCxnSpPr>
            <a:stCxn id="1321" idx="4"/>
            <a:endCxn id="1309" idx="1"/>
          </p:cNvCxnSpPr>
          <p:nvPr/>
        </p:nvCxnSpPr>
        <p:spPr>
          <a:xfrm rot="10800000" flipH="1">
            <a:off x="4105825" y="940625"/>
            <a:ext cx="342900" cy="2952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9" name="Google Shape;1349;p78"/>
          <p:cNvCxnSpPr>
            <a:stCxn id="1321" idx="4"/>
            <a:endCxn id="1322" idx="1"/>
          </p:cNvCxnSpPr>
          <p:nvPr/>
        </p:nvCxnSpPr>
        <p:spPr>
          <a:xfrm>
            <a:off x="4105825" y="1235825"/>
            <a:ext cx="342900" cy="2001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1" name="Google Shape;1321;p78"/>
          <p:cNvSpPr/>
          <p:nvPr/>
        </p:nvSpPr>
        <p:spPr>
          <a:xfrm>
            <a:off x="3468025" y="986075"/>
            <a:ext cx="637800" cy="4995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27" name="Google Shape;1327;p78"/>
          <p:cNvSpPr/>
          <p:nvPr/>
        </p:nvSpPr>
        <p:spPr>
          <a:xfrm>
            <a:off x="3506875" y="2003450"/>
            <a:ext cx="637800" cy="4995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43" name="Google Shape;1343;p78"/>
          <p:cNvSpPr/>
          <p:nvPr/>
        </p:nvSpPr>
        <p:spPr>
          <a:xfrm>
            <a:off x="8119000" y="1739350"/>
            <a:ext cx="637800" cy="4995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31" name="Google Shape;1331;p78"/>
          <p:cNvSpPr/>
          <p:nvPr/>
        </p:nvSpPr>
        <p:spPr>
          <a:xfrm>
            <a:off x="7987825" y="2922875"/>
            <a:ext cx="637800" cy="4995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산출물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37" name="Google Shape;1337;p78"/>
          <p:cNvSpPr/>
          <p:nvPr/>
        </p:nvSpPr>
        <p:spPr>
          <a:xfrm>
            <a:off x="7987825" y="2545775"/>
            <a:ext cx="637800" cy="4995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40" name="Google Shape;1340;p78"/>
          <p:cNvSpPr/>
          <p:nvPr/>
        </p:nvSpPr>
        <p:spPr>
          <a:xfrm>
            <a:off x="4740175" y="3517350"/>
            <a:ext cx="637800" cy="4995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산출물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50" name="Google Shape;1350;p78"/>
          <p:cNvSpPr/>
          <p:nvPr/>
        </p:nvSpPr>
        <p:spPr>
          <a:xfrm>
            <a:off x="4740175" y="3107113"/>
            <a:ext cx="637800" cy="4995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51" name="Google Shape;1351;p78"/>
          <p:cNvSpPr txBox="1"/>
          <p:nvPr/>
        </p:nvSpPr>
        <p:spPr>
          <a:xfrm>
            <a:off x="45125" y="149250"/>
            <a:ext cx="1043400" cy="408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작업할당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간트차트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75" y="788213"/>
            <a:ext cx="7784869" cy="340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7745" y="1743621"/>
            <a:ext cx="3878115" cy="123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3333" y="4552381"/>
            <a:ext cx="10038095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7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79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80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372" name="Google Shape;1372;p80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373" name="Google Shape;1373;p80"/>
          <p:cNvGraphicFramePr/>
          <p:nvPr>
            <p:extLst>
              <p:ext uri="{D42A27DB-BD31-4B8C-83A1-F6EECF244321}">
                <p14:modId xmlns:p14="http://schemas.microsoft.com/office/powerpoint/2010/main" val="2964154464"/>
              </p:ext>
            </p:extLst>
          </p:nvPr>
        </p:nvGraphicFramePr>
        <p:xfrm>
          <a:off x="6990876" y="767613"/>
          <a:ext cx="1961925" cy="328352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‘프로젝트’ 옵션 선택창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‘분류(산출물/회의록)’ 옵션 선택창</a:t>
                      </a:r>
                      <a:endParaRPr sz="8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‘결재 상태’ 옵션 선택창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현황 조회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5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상태 조회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TM은 해당 화면에서 현황 조회만 가능.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상태 : 승인대기 / 반려 / 승인 / 취소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TM, 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4" name="Google Shape;1374;p80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UI-DA-004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현황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 &gt; 내 작업 &gt; 결재 현황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75" name="Google Shape;1375;p8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31775" y="886588"/>
            <a:ext cx="5494898" cy="33711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80"/>
          <p:cNvSpPr/>
          <p:nvPr/>
        </p:nvSpPr>
        <p:spPr>
          <a:xfrm>
            <a:off x="2172750" y="13132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77" name="Google Shape;1377;p80"/>
          <p:cNvSpPr/>
          <p:nvPr/>
        </p:nvSpPr>
        <p:spPr>
          <a:xfrm>
            <a:off x="3087150" y="13132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78" name="Google Shape;1378;p80"/>
          <p:cNvSpPr/>
          <p:nvPr/>
        </p:nvSpPr>
        <p:spPr>
          <a:xfrm>
            <a:off x="4001550" y="13132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79" name="Google Shape;1379;p80"/>
          <p:cNvSpPr/>
          <p:nvPr/>
        </p:nvSpPr>
        <p:spPr>
          <a:xfrm>
            <a:off x="2172750" y="16942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80" name="Google Shape;1380;p80"/>
          <p:cNvSpPr/>
          <p:nvPr/>
        </p:nvSpPr>
        <p:spPr>
          <a:xfrm>
            <a:off x="6135150" y="16942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81" name="Google Shape;1381;p80"/>
          <p:cNvSpPr txBox="1"/>
          <p:nvPr/>
        </p:nvSpPr>
        <p:spPr>
          <a:xfrm>
            <a:off x="45125" y="149250"/>
            <a:ext cx="1043400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 현황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 조치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81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391" name="Google Shape;1391;p81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392" name="Google Shape;1392;p81"/>
          <p:cNvGraphicFramePr/>
          <p:nvPr>
            <p:extLst>
              <p:ext uri="{D42A27DB-BD31-4B8C-83A1-F6EECF244321}">
                <p14:modId xmlns:p14="http://schemas.microsoft.com/office/powerpoint/2010/main" val="965782457"/>
              </p:ext>
            </p:extLst>
          </p:nvPr>
        </p:nvGraphicFramePr>
        <p:xfrm>
          <a:off x="6990876" y="767613"/>
          <a:ext cx="1961925" cy="295800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클릭 시, 파일 다운로드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PM의 코멘트 작성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여부 결정 : 반려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여부 결정 : 승인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PM은 해당 화면에서 결재 승인 여부 결정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단계 : 승인 / 반려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93" name="Google Shape;1393;p81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UI-DA-005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2021. 09. 29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조치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 &gt; 내 작업 &gt; 결재 현황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94" name="Google Shape;1394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27175" y="883400"/>
            <a:ext cx="5504101" cy="337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81"/>
          <p:cNvSpPr txBox="1"/>
          <p:nvPr/>
        </p:nvSpPr>
        <p:spPr>
          <a:xfrm>
            <a:off x="45125" y="149250"/>
            <a:ext cx="1043400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 현황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 조치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396" name="Google Shape;1396;p81"/>
          <p:cNvSpPr/>
          <p:nvPr/>
        </p:nvSpPr>
        <p:spPr>
          <a:xfrm>
            <a:off x="4436650" y="28304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97" name="Google Shape;1397;p81"/>
          <p:cNvSpPr/>
          <p:nvPr/>
        </p:nvSpPr>
        <p:spPr>
          <a:xfrm>
            <a:off x="4436650" y="32437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98" name="Google Shape;1398;p81"/>
          <p:cNvSpPr/>
          <p:nvPr/>
        </p:nvSpPr>
        <p:spPr>
          <a:xfrm>
            <a:off x="3751988" y="35544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399" name="Google Shape;1399;p81"/>
          <p:cNvSpPr/>
          <p:nvPr/>
        </p:nvSpPr>
        <p:spPr>
          <a:xfrm>
            <a:off x="4924838" y="35544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00" name="Google Shape;1400;p81"/>
          <p:cNvSpPr/>
          <p:nvPr/>
        </p:nvSpPr>
        <p:spPr>
          <a:xfrm>
            <a:off x="6135150" y="16942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82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UI 설계서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요구사항 정의서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410" name="Google Shape;1410;p82"/>
          <p:cNvGraphicFramePr/>
          <p:nvPr>
            <p:extLst>
              <p:ext uri="{D42A27DB-BD31-4B8C-83A1-F6EECF244321}">
                <p14:modId xmlns:p14="http://schemas.microsoft.com/office/powerpoint/2010/main" val="2764719863"/>
              </p:ext>
            </p:extLst>
          </p:nvPr>
        </p:nvGraphicFramePr>
        <p:xfrm>
          <a:off x="1043400" y="437850"/>
          <a:ext cx="7890875" cy="2398561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6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9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477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ID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구분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화면명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 내용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기능/화면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중요도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작성자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작성일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진행상황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기타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DA-001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 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내 작업 : 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결재관리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작업 목록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PM이 등록한 프로젝트의 산출물들을 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TM은 '작업 목록'에서 관리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DA-002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요청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TM이 산출물을 제출하면서 PM에 결재 요청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(산출물은 파일 업로드를 통해 결재 요청을 Modal로 전송)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DA-003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요청 (회의록)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회의록을 PM에 결재 요청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DA-004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내 작업 : 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결재현황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현황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TM이 결재 요청 후 내역을 게시판 형태로 확인 가능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(결재 단계 : 승인대기 - 승인 / 반려 - 취소)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DA-005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조치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TM의 결재 요청이 들어오면 PM은 승인 여부를 결정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2021. 09. 29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11" name="Google Shape;1411;p82"/>
          <p:cNvGraphicFramePr/>
          <p:nvPr/>
        </p:nvGraphicFramePr>
        <p:xfrm>
          <a:off x="4572013" y="437855"/>
          <a:ext cx="4470275" cy="3200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3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 -&gt; 화면설계 -&gt; DB설계 -&gt; 화면구현 -&gt; 백엔드구현 -&gt; 단위테스트 -&gt; 통합테스트 -&gt; 완료</a:t>
                      </a:r>
                      <a:endParaRPr sz="5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2" name="Google Shape;1412;p82"/>
          <p:cNvGraphicFramePr/>
          <p:nvPr/>
        </p:nvGraphicFramePr>
        <p:xfrm>
          <a:off x="1043388" y="437855"/>
          <a:ext cx="3528575" cy="365159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2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 Exp : 프로젝트의 작업 목록 확인 및 산출물 결재 요청</a:t>
                      </a:r>
                      <a:endParaRPr sz="9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13" name="Google Shape;1413;p82"/>
          <p:cNvSpPr txBox="1"/>
          <p:nvPr/>
        </p:nvSpPr>
        <p:spPr>
          <a:xfrm>
            <a:off x="45125" y="149250"/>
            <a:ext cx="1043400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 현황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 조치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8" name="Google Shape;1418;p83"/>
          <p:cNvGraphicFramePr/>
          <p:nvPr>
            <p:extLst>
              <p:ext uri="{D42A27DB-BD31-4B8C-83A1-F6EECF244321}">
                <p14:modId xmlns:p14="http://schemas.microsoft.com/office/powerpoint/2010/main" val="2999799945"/>
              </p:ext>
            </p:extLst>
          </p:nvPr>
        </p:nvGraphicFramePr>
        <p:xfrm>
          <a:off x="1043413" y="243788"/>
          <a:ext cx="7892075" cy="40177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2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기능명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ko-KR" altLang="en-US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결재관리</a:t>
                      </a: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(작업 목록, 결재 요청, 결재 현황)</a:t>
                      </a:r>
                      <a:endParaRPr sz="7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설명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프로젝트의 작업 목록 확인 및 산출물 결재 요청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90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19" name="Google Shape;1419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83"/>
          <p:cNvSpPr txBox="1"/>
          <p:nvPr/>
        </p:nvSpPr>
        <p:spPr>
          <a:xfrm>
            <a:off x="2238375" y="4660700"/>
            <a:ext cx="5680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 | 요구사항 정의서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424" name="Google Shape;1424;p83"/>
          <p:cNvSpPr/>
          <p:nvPr/>
        </p:nvSpPr>
        <p:spPr>
          <a:xfrm>
            <a:off x="1100163" y="2179463"/>
            <a:ext cx="879000" cy="298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내 작업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25" name="Google Shape;1425;p83"/>
          <p:cNvSpPr/>
          <p:nvPr/>
        </p:nvSpPr>
        <p:spPr>
          <a:xfrm>
            <a:off x="2314575" y="131407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간트차트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26" name="Google Shape;1426;p83"/>
          <p:cNvSpPr txBox="1"/>
          <p:nvPr/>
        </p:nvSpPr>
        <p:spPr>
          <a:xfrm>
            <a:off x="7649675" y="3409475"/>
            <a:ext cx="69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dirty="0">
                <a:solidFill>
                  <a:srgbClr val="00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INSERT</a:t>
            </a:r>
            <a:endParaRPr sz="800" b="1" i="0" u="none" strike="noStrike" cap="none" dirty="0">
              <a:solidFill>
                <a:srgbClr val="00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27" name="Google Shape;1427;p83"/>
          <p:cNvSpPr txBox="1"/>
          <p:nvPr/>
        </p:nvSpPr>
        <p:spPr>
          <a:xfrm>
            <a:off x="5064025" y="1809363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FALSE</a:t>
            </a:r>
            <a:endParaRPr sz="800" b="1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28" name="Google Shape;1428;p83"/>
          <p:cNvSpPr/>
          <p:nvPr/>
        </p:nvSpPr>
        <p:spPr>
          <a:xfrm>
            <a:off x="8276575" y="2081250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산출물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429" name="Google Shape;1429;p83"/>
          <p:cNvCxnSpPr>
            <a:stCxn id="1428" idx="3"/>
            <a:endCxn id="1430" idx="3"/>
          </p:cNvCxnSpPr>
          <p:nvPr/>
        </p:nvCxnSpPr>
        <p:spPr>
          <a:xfrm rot="5400000">
            <a:off x="7589275" y="2440350"/>
            <a:ext cx="850200" cy="1084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1" name="Google Shape;1431;p83"/>
          <p:cNvSpPr txBox="1"/>
          <p:nvPr/>
        </p:nvSpPr>
        <p:spPr>
          <a:xfrm>
            <a:off x="5276825" y="2011763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TRUE</a:t>
            </a:r>
            <a:endParaRPr sz="800" b="1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32" name="Google Shape;1432;p83"/>
          <p:cNvSpPr/>
          <p:nvPr/>
        </p:nvSpPr>
        <p:spPr>
          <a:xfrm>
            <a:off x="2314575" y="2186088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결재현황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433" name="Google Shape;1433;p83"/>
          <p:cNvCxnSpPr>
            <a:stCxn id="1424" idx="3"/>
            <a:endCxn id="1425" idx="1"/>
          </p:cNvCxnSpPr>
          <p:nvPr/>
        </p:nvCxnSpPr>
        <p:spPr>
          <a:xfrm rot="10800000" flipH="1">
            <a:off x="1979163" y="1447463"/>
            <a:ext cx="335400" cy="8814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4" name="Google Shape;1434;p83"/>
          <p:cNvCxnSpPr>
            <a:stCxn id="1424" idx="3"/>
            <a:endCxn id="1432" idx="1"/>
          </p:cNvCxnSpPr>
          <p:nvPr/>
        </p:nvCxnSpPr>
        <p:spPr>
          <a:xfrm rot="10800000" flipH="1">
            <a:off x="1979163" y="2319563"/>
            <a:ext cx="335400" cy="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5" name="Google Shape;1435;p83"/>
          <p:cNvSpPr/>
          <p:nvPr/>
        </p:nvSpPr>
        <p:spPr>
          <a:xfrm>
            <a:off x="4674163" y="2066213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결재요청여부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36" name="Google Shape;1436;p83"/>
          <p:cNvSpPr/>
          <p:nvPr/>
        </p:nvSpPr>
        <p:spPr>
          <a:xfrm>
            <a:off x="3515063" y="2186088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결재요청목록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437" name="Google Shape;1437;p83"/>
          <p:cNvCxnSpPr>
            <a:stCxn id="1432" idx="3"/>
            <a:endCxn id="1436" idx="1"/>
          </p:cNvCxnSpPr>
          <p:nvPr/>
        </p:nvCxnSpPr>
        <p:spPr>
          <a:xfrm>
            <a:off x="3193575" y="2319438"/>
            <a:ext cx="32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8" name="Google Shape;1438;p83"/>
          <p:cNvCxnSpPr>
            <a:stCxn id="1436" idx="3"/>
            <a:endCxn id="1435" idx="1"/>
          </p:cNvCxnSpPr>
          <p:nvPr/>
        </p:nvCxnSpPr>
        <p:spPr>
          <a:xfrm>
            <a:off x="4394063" y="2319438"/>
            <a:ext cx="280200" cy="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9" name="Google Shape;1439;p83"/>
          <p:cNvCxnSpPr>
            <a:stCxn id="1435" idx="0"/>
            <a:endCxn id="1436" idx="0"/>
          </p:cNvCxnSpPr>
          <p:nvPr/>
        </p:nvCxnSpPr>
        <p:spPr>
          <a:xfrm rot="5400000">
            <a:off x="4449313" y="1571513"/>
            <a:ext cx="120000" cy="1109400"/>
          </a:xfrm>
          <a:prstGeom prst="bentConnector3">
            <a:avLst>
              <a:gd name="adj1" fmla="val -198438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0" name="Google Shape;1440;p83"/>
          <p:cNvCxnSpPr>
            <a:stCxn id="1435" idx="3"/>
            <a:endCxn id="1441" idx="1"/>
          </p:cNvCxnSpPr>
          <p:nvPr/>
        </p:nvCxnSpPr>
        <p:spPr>
          <a:xfrm rot="10800000" flipH="1">
            <a:off x="5453863" y="2319563"/>
            <a:ext cx="347100" cy="9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2" name="Google Shape;1442;p83"/>
          <p:cNvSpPr txBox="1"/>
          <p:nvPr/>
        </p:nvSpPr>
        <p:spPr>
          <a:xfrm>
            <a:off x="5211275" y="2362925"/>
            <a:ext cx="69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TM/PM</a:t>
            </a:r>
            <a:endParaRPr sz="800" b="1" i="0" u="none" strike="noStrike" cap="none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41" name="Google Shape;1441;p83"/>
          <p:cNvSpPr/>
          <p:nvPr/>
        </p:nvSpPr>
        <p:spPr>
          <a:xfrm>
            <a:off x="5800963" y="2186088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 요청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43" name="Google Shape;1443;p83"/>
          <p:cNvSpPr/>
          <p:nvPr/>
        </p:nvSpPr>
        <p:spPr>
          <a:xfrm>
            <a:off x="6934463" y="2056788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요청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완료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여부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444" name="Google Shape;1444;p83"/>
          <p:cNvCxnSpPr>
            <a:stCxn id="1441" idx="3"/>
            <a:endCxn id="1443" idx="1"/>
          </p:cNvCxnSpPr>
          <p:nvPr/>
        </p:nvCxnSpPr>
        <p:spPr>
          <a:xfrm>
            <a:off x="6679963" y="2319438"/>
            <a:ext cx="25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5" name="Google Shape;1445;p83"/>
          <p:cNvCxnSpPr>
            <a:stCxn id="1443" idx="0"/>
            <a:endCxn id="1441" idx="0"/>
          </p:cNvCxnSpPr>
          <p:nvPr/>
        </p:nvCxnSpPr>
        <p:spPr>
          <a:xfrm rot="5400000">
            <a:off x="6717713" y="1579488"/>
            <a:ext cx="129300" cy="1083900"/>
          </a:xfrm>
          <a:prstGeom prst="bentConnector3">
            <a:avLst>
              <a:gd name="adj1" fmla="val -18416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6" name="Google Shape;1446;p83"/>
          <p:cNvSpPr txBox="1"/>
          <p:nvPr/>
        </p:nvSpPr>
        <p:spPr>
          <a:xfrm>
            <a:off x="7350025" y="1809363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FALSE</a:t>
            </a:r>
            <a:endParaRPr sz="800" b="1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447" name="Google Shape;1447;p83"/>
          <p:cNvCxnSpPr>
            <a:stCxn id="1443" idx="3"/>
            <a:endCxn id="1428" idx="2"/>
          </p:cNvCxnSpPr>
          <p:nvPr/>
        </p:nvCxnSpPr>
        <p:spPr>
          <a:xfrm>
            <a:off x="7714163" y="2319438"/>
            <a:ext cx="5625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8" name="Google Shape;1448;p83"/>
          <p:cNvSpPr txBox="1"/>
          <p:nvPr/>
        </p:nvSpPr>
        <p:spPr>
          <a:xfrm>
            <a:off x="7678175" y="2011763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TRUE</a:t>
            </a:r>
            <a:endParaRPr sz="800" b="1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49" name="Google Shape;1449;p83"/>
          <p:cNvSpPr txBox="1"/>
          <p:nvPr/>
        </p:nvSpPr>
        <p:spPr>
          <a:xfrm>
            <a:off x="3463525" y="984300"/>
            <a:ext cx="155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추가 분석 필요</a:t>
            </a: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450" name="Google Shape;1450;p83"/>
          <p:cNvSpPr/>
          <p:nvPr/>
        </p:nvSpPr>
        <p:spPr>
          <a:xfrm>
            <a:off x="5276813" y="3145063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결재조치여부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51" name="Google Shape;1451;p83"/>
          <p:cNvSpPr txBox="1"/>
          <p:nvPr/>
        </p:nvSpPr>
        <p:spPr>
          <a:xfrm>
            <a:off x="5956375" y="3145075"/>
            <a:ext cx="69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</a:t>
            </a:r>
            <a:endParaRPr sz="800" b="1" i="0" u="none" strike="noStrike" cap="none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30" name="Google Shape;1430;p83"/>
          <p:cNvSpPr/>
          <p:nvPr/>
        </p:nvSpPr>
        <p:spPr>
          <a:xfrm>
            <a:off x="6593038" y="3274363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 조치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452" name="Google Shape;1452;p83"/>
          <p:cNvCxnSpPr>
            <a:stCxn id="1430" idx="1"/>
            <a:endCxn id="1450" idx="3"/>
          </p:cNvCxnSpPr>
          <p:nvPr/>
        </p:nvCxnSpPr>
        <p:spPr>
          <a:xfrm rot="10800000">
            <a:off x="6056638" y="3407713"/>
            <a:ext cx="5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3" name="Google Shape;1453;p83"/>
          <p:cNvCxnSpPr>
            <a:stCxn id="1450" idx="0"/>
            <a:endCxn id="1430" idx="0"/>
          </p:cNvCxnSpPr>
          <p:nvPr/>
        </p:nvCxnSpPr>
        <p:spPr>
          <a:xfrm rot="-5400000" flipH="1">
            <a:off x="6284963" y="2526763"/>
            <a:ext cx="129300" cy="1365900"/>
          </a:xfrm>
          <a:prstGeom prst="bentConnector3">
            <a:avLst>
              <a:gd name="adj1" fmla="val -13208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4" name="Google Shape;1454;p83"/>
          <p:cNvSpPr txBox="1"/>
          <p:nvPr/>
        </p:nvSpPr>
        <p:spPr>
          <a:xfrm>
            <a:off x="5680025" y="2704763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FALSE</a:t>
            </a:r>
            <a:endParaRPr sz="800" b="1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455" name="Google Shape;1455;p83"/>
          <p:cNvCxnSpPr>
            <a:stCxn id="1450" idx="1"/>
          </p:cNvCxnSpPr>
          <p:nvPr/>
        </p:nvCxnSpPr>
        <p:spPr>
          <a:xfrm flipH="1">
            <a:off x="4906613" y="3407713"/>
            <a:ext cx="370200" cy="105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6" name="Google Shape;1456;p83"/>
          <p:cNvSpPr/>
          <p:nvPr/>
        </p:nvSpPr>
        <p:spPr>
          <a:xfrm>
            <a:off x="3808475" y="3079188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승인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57" name="Google Shape;1457;p83"/>
          <p:cNvSpPr/>
          <p:nvPr/>
        </p:nvSpPr>
        <p:spPr>
          <a:xfrm>
            <a:off x="3808463" y="3480038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반려</a:t>
            </a:r>
            <a:endParaRPr sz="9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58" name="Google Shape;1458;p83"/>
          <p:cNvSpPr txBox="1"/>
          <p:nvPr/>
        </p:nvSpPr>
        <p:spPr>
          <a:xfrm>
            <a:off x="4858775" y="3078563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TRUE</a:t>
            </a:r>
            <a:endParaRPr sz="800" b="1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459" name="Google Shape;1459;p83"/>
          <p:cNvCxnSpPr>
            <a:stCxn id="1456" idx="3"/>
            <a:endCxn id="1457" idx="3"/>
          </p:cNvCxnSpPr>
          <p:nvPr/>
        </p:nvCxnSpPr>
        <p:spPr>
          <a:xfrm>
            <a:off x="4687475" y="3212538"/>
            <a:ext cx="600" cy="4008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0" name="Google Shape;1460;p83"/>
          <p:cNvCxnSpPr>
            <a:stCxn id="1456" idx="1"/>
            <a:endCxn id="1461" idx="3"/>
          </p:cNvCxnSpPr>
          <p:nvPr/>
        </p:nvCxnSpPr>
        <p:spPr>
          <a:xfrm flipH="1">
            <a:off x="3183275" y="3212538"/>
            <a:ext cx="625200" cy="207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1" name="Google Shape;1461;p83"/>
          <p:cNvSpPr/>
          <p:nvPr/>
        </p:nvSpPr>
        <p:spPr>
          <a:xfrm>
            <a:off x="2304288" y="3286713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 조치 완료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462" name="Google Shape;1462;p83"/>
          <p:cNvCxnSpPr>
            <a:stCxn id="1457" idx="1"/>
            <a:endCxn id="1461" idx="3"/>
          </p:cNvCxnSpPr>
          <p:nvPr/>
        </p:nvCxnSpPr>
        <p:spPr>
          <a:xfrm rot="10800000">
            <a:off x="3183263" y="3420188"/>
            <a:ext cx="625200" cy="1932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3" name="Google Shape;1463;p83"/>
          <p:cNvCxnSpPr>
            <a:stCxn id="1461" idx="0"/>
            <a:endCxn id="1464" idx="3"/>
          </p:cNvCxnSpPr>
          <p:nvPr/>
        </p:nvCxnSpPr>
        <p:spPr>
          <a:xfrm rot="10800000">
            <a:off x="2743788" y="3107913"/>
            <a:ext cx="0" cy="1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4" name="Google Shape;1464;p83"/>
          <p:cNvSpPr/>
          <p:nvPr/>
        </p:nvSpPr>
        <p:spPr>
          <a:xfrm>
            <a:off x="2463600" y="2631563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 DB</a:t>
            </a:r>
            <a:endParaRPr sz="8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465" name="Google Shape;1465;p83"/>
          <p:cNvCxnSpPr>
            <a:stCxn id="1464" idx="1"/>
            <a:endCxn id="1432" idx="2"/>
          </p:cNvCxnSpPr>
          <p:nvPr/>
        </p:nvCxnSpPr>
        <p:spPr>
          <a:xfrm rot="10800000" flipH="1">
            <a:off x="2743800" y="2452763"/>
            <a:ext cx="10200" cy="1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6" name="Google Shape;1466;p83"/>
          <p:cNvSpPr txBox="1"/>
          <p:nvPr/>
        </p:nvSpPr>
        <p:spPr>
          <a:xfrm>
            <a:off x="45125" y="149250"/>
            <a:ext cx="1043400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 현황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 조치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0"/>
          <p:cNvCxnSpPr/>
          <p:nvPr/>
        </p:nvCxnSpPr>
        <p:spPr>
          <a:xfrm flipH="1">
            <a:off x="845075" y="2654275"/>
            <a:ext cx="3300" cy="41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00" name="Google Shape;300;p30"/>
          <p:cNvCxnSpPr>
            <a:stCxn id="301" idx="3"/>
            <a:endCxn id="302" idx="3"/>
          </p:cNvCxnSpPr>
          <p:nvPr/>
        </p:nvCxnSpPr>
        <p:spPr>
          <a:xfrm>
            <a:off x="1219175" y="2607300"/>
            <a:ext cx="600" cy="5289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03" name="Google Shape;303;p30"/>
          <p:cNvCxnSpPr>
            <a:stCxn id="304" idx="0"/>
            <a:endCxn id="305" idx="2"/>
          </p:cNvCxnSpPr>
          <p:nvPr/>
        </p:nvCxnSpPr>
        <p:spPr>
          <a:xfrm>
            <a:off x="8131285" y="2311533"/>
            <a:ext cx="0" cy="11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06" name="Google Shape;306;p30"/>
          <p:cNvCxnSpPr>
            <a:stCxn id="307" idx="0"/>
            <a:endCxn id="308" idx="2"/>
          </p:cNvCxnSpPr>
          <p:nvPr/>
        </p:nvCxnSpPr>
        <p:spPr>
          <a:xfrm>
            <a:off x="8117748" y="1323545"/>
            <a:ext cx="0" cy="78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309" name="Google Shape;30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PMS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역할분담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일정계획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핵심기술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314" name="Google Shape;314;p30"/>
          <p:cNvCxnSpPr>
            <a:endCxn id="315" idx="2"/>
          </p:cNvCxnSpPr>
          <p:nvPr/>
        </p:nvCxnSpPr>
        <p:spPr>
          <a:xfrm flipH="1">
            <a:off x="5300966" y="3607161"/>
            <a:ext cx="3000" cy="90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16" name="Google Shape;316;p30"/>
          <p:cNvCxnSpPr/>
          <p:nvPr/>
        </p:nvCxnSpPr>
        <p:spPr>
          <a:xfrm>
            <a:off x="4141856" y="3487347"/>
            <a:ext cx="0" cy="765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17" name="Google Shape;317;p30"/>
          <p:cNvCxnSpPr>
            <a:stCxn id="318" idx="3"/>
            <a:endCxn id="319" idx="3"/>
          </p:cNvCxnSpPr>
          <p:nvPr/>
        </p:nvCxnSpPr>
        <p:spPr>
          <a:xfrm>
            <a:off x="2437180" y="1497094"/>
            <a:ext cx="600" cy="11733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20" name="Google Shape;320;p30"/>
          <p:cNvCxnSpPr>
            <a:stCxn id="321" idx="0"/>
            <a:endCxn id="322" idx="0"/>
          </p:cNvCxnSpPr>
          <p:nvPr/>
        </p:nvCxnSpPr>
        <p:spPr>
          <a:xfrm>
            <a:off x="5658000" y="128598"/>
            <a:ext cx="900" cy="51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23" name="Google Shape;323;p30"/>
          <p:cNvSpPr/>
          <p:nvPr/>
        </p:nvSpPr>
        <p:spPr>
          <a:xfrm>
            <a:off x="3555192" y="1180211"/>
            <a:ext cx="2220304" cy="2073618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4522515" y="2754401"/>
            <a:ext cx="77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 dirty="0">
                <a:solidFill>
                  <a:srgbClr val="434343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김지은</a:t>
            </a:r>
            <a:endParaRPr sz="1000" b="1" i="0" u="none" strike="noStrike" cap="none" dirty="0">
              <a:solidFill>
                <a:srgbClr val="434343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4429663" y="1281134"/>
            <a:ext cx="778596" cy="3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 dirty="0">
                <a:solidFill>
                  <a:srgbClr val="434343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김다은</a:t>
            </a:r>
            <a:endParaRPr sz="1000" b="1" i="0" u="none" strike="noStrike" cap="none" dirty="0">
              <a:solidFill>
                <a:srgbClr val="434343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3128863" y="2277750"/>
            <a:ext cx="68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 dirty="0">
                <a:solidFill>
                  <a:srgbClr val="434343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유혜진</a:t>
            </a:r>
            <a:endParaRPr sz="1000" b="1" i="0" u="none" strike="noStrike" cap="none" dirty="0">
              <a:solidFill>
                <a:srgbClr val="434343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27" name="Google Shape;327;p30"/>
          <p:cNvSpPr/>
          <p:nvPr/>
        </p:nvSpPr>
        <p:spPr>
          <a:xfrm>
            <a:off x="2961659" y="1904399"/>
            <a:ext cx="827100" cy="361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ko" sz="6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(Project Manager)</a:t>
            </a:r>
            <a:endParaRPr sz="800" b="1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5769799" y="2246550"/>
            <a:ext cx="682219" cy="3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 dirty="0">
                <a:solidFill>
                  <a:srgbClr val="434343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유성근</a:t>
            </a:r>
            <a:endParaRPr sz="1000" b="1" i="0" u="none" strike="noStrike" cap="none" dirty="0">
              <a:solidFill>
                <a:srgbClr val="434343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5468051" y="1892265"/>
            <a:ext cx="827100" cy="361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TM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" sz="6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(Team Member)</a:t>
            </a:r>
            <a:endParaRPr sz="6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330" name="Google Shape;330;p30"/>
          <p:cNvPicPr preferRelativeResize="0"/>
          <p:nvPr/>
        </p:nvPicPr>
        <p:blipFill rotWithShape="1">
          <a:blip r:embed="rId16">
            <a:alphaModFix/>
          </a:blip>
          <a:srcRect l="40867" t="35249" r="44379" b="39462"/>
          <a:stretch/>
        </p:blipFill>
        <p:spPr>
          <a:xfrm flipH="1">
            <a:off x="4244784" y="1369205"/>
            <a:ext cx="136976" cy="146507"/>
          </a:xfrm>
          <a:prstGeom prst="rect">
            <a:avLst/>
          </a:prstGeom>
          <a:noFill/>
          <a:ln>
            <a:noFill/>
          </a:ln>
          <a:effectLst>
            <a:outerShdw blurRad="57150" dist="85725" dir="4800000" algn="bl" rotWithShape="0">
              <a:srgbClr val="EEEEEE">
                <a:alpha val="0"/>
              </a:srgbClr>
            </a:outerShdw>
          </a:effectLst>
        </p:spPr>
      </p:pic>
      <p:pic>
        <p:nvPicPr>
          <p:cNvPr id="331" name="Google Shape;331;p30"/>
          <p:cNvPicPr preferRelativeResize="0"/>
          <p:nvPr/>
        </p:nvPicPr>
        <p:blipFill rotWithShape="1">
          <a:blip r:embed="rId16">
            <a:alphaModFix/>
          </a:blip>
          <a:srcRect l="40867" t="35249" r="44379" b="39462"/>
          <a:stretch/>
        </p:blipFill>
        <p:spPr>
          <a:xfrm flipH="1">
            <a:off x="3041181" y="2401951"/>
            <a:ext cx="136976" cy="146507"/>
          </a:xfrm>
          <a:prstGeom prst="rect">
            <a:avLst/>
          </a:prstGeom>
          <a:noFill/>
          <a:ln>
            <a:noFill/>
          </a:ln>
          <a:effectLst>
            <a:outerShdw blurRad="57150" dist="85725" dir="4800000" algn="bl" rotWithShape="0">
              <a:srgbClr val="EEEEEE">
                <a:alpha val="0"/>
              </a:srgbClr>
            </a:outerShdw>
          </a:effectLst>
        </p:spPr>
      </p:pic>
      <p:pic>
        <p:nvPicPr>
          <p:cNvPr id="332" name="Google Shape;332;p30"/>
          <p:cNvPicPr preferRelativeResize="0"/>
          <p:nvPr/>
        </p:nvPicPr>
        <p:blipFill rotWithShape="1">
          <a:blip r:embed="rId16">
            <a:alphaModFix/>
          </a:blip>
          <a:srcRect l="40867" t="35249" r="44379" b="39462"/>
          <a:stretch/>
        </p:blipFill>
        <p:spPr>
          <a:xfrm flipH="1">
            <a:off x="4449190" y="2850495"/>
            <a:ext cx="136977" cy="146506"/>
          </a:xfrm>
          <a:prstGeom prst="rect">
            <a:avLst/>
          </a:prstGeom>
          <a:noFill/>
          <a:ln>
            <a:noFill/>
          </a:ln>
          <a:effectLst>
            <a:outerShdw blurRad="57150" dist="85725" dir="4800000" algn="bl" rotWithShape="0">
              <a:srgbClr val="EEEEEE">
                <a:alpha val="0"/>
              </a:srgbClr>
            </a:outerShdw>
          </a:effectLst>
        </p:spPr>
      </p:pic>
      <p:pic>
        <p:nvPicPr>
          <p:cNvPr id="333" name="Google Shape;333;p30"/>
          <p:cNvPicPr preferRelativeResize="0"/>
          <p:nvPr/>
        </p:nvPicPr>
        <p:blipFill rotWithShape="1">
          <a:blip r:embed="rId16">
            <a:alphaModFix/>
          </a:blip>
          <a:srcRect l="40867" t="35249" r="44379" b="39462"/>
          <a:stretch/>
        </p:blipFill>
        <p:spPr>
          <a:xfrm flipH="1">
            <a:off x="5632822" y="2335050"/>
            <a:ext cx="136976" cy="146507"/>
          </a:xfrm>
          <a:prstGeom prst="rect">
            <a:avLst/>
          </a:prstGeom>
          <a:noFill/>
          <a:ln>
            <a:noFill/>
          </a:ln>
          <a:effectLst>
            <a:outerShdw blurRad="57150" dist="85725" dir="4800000" algn="bl" rotWithShape="0">
              <a:srgbClr val="EEEEEE">
                <a:alpha val="0"/>
              </a:srgbClr>
            </a:outerShdw>
          </a:effectLst>
        </p:spPr>
      </p:pic>
      <p:sp>
        <p:nvSpPr>
          <p:cNvPr id="334" name="Google Shape;334;p30"/>
          <p:cNvSpPr/>
          <p:nvPr/>
        </p:nvSpPr>
        <p:spPr>
          <a:xfrm>
            <a:off x="3624207" y="3823506"/>
            <a:ext cx="1035300" cy="1749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간트차트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4783335" y="4076857"/>
            <a:ext cx="1035300" cy="1839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작업관리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4784823" y="3830134"/>
            <a:ext cx="1035300" cy="1839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간트차트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2970286" y="421194"/>
            <a:ext cx="971910" cy="174783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로그인/로그아웃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7728944" y="1910341"/>
            <a:ext cx="777600" cy="197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결재현황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2961646" y="662869"/>
            <a:ext cx="971910" cy="197706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로그인</a:t>
            </a:r>
            <a:endParaRPr sz="800" b="0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4773822" y="3582642"/>
            <a:ext cx="1035300" cy="174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작업관리</a:t>
            </a:r>
            <a:endParaRPr sz="800" b="0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1692280" y="1409644"/>
            <a:ext cx="744900" cy="174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대시보드</a:t>
            </a:r>
            <a:endParaRPr sz="80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21" name="Google Shape;321;p30"/>
          <p:cNvSpPr/>
          <p:nvPr/>
        </p:nvSpPr>
        <p:spPr>
          <a:xfrm>
            <a:off x="5209837" y="128598"/>
            <a:ext cx="896326" cy="189683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이력 조회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5217142" y="383610"/>
            <a:ext cx="881715" cy="189683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 등록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7729848" y="1323545"/>
            <a:ext cx="775800" cy="1749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결재목록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sym typeface="Arial"/>
              </a:rPr>
              <a:t> 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5217962" y="638610"/>
            <a:ext cx="881715" cy="197706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 배정</a:t>
            </a:r>
            <a:endParaRPr sz="800" b="0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341" name="Google Shape;341;p30"/>
          <p:cNvCxnSpPr/>
          <p:nvPr/>
        </p:nvCxnSpPr>
        <p:spPr>
          <a:xfrm rot="-5400000" flipH="1">
            <a:off x="4468688" y="813363"/>
            <a:ext cx="573" cy="5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42" name="Google Shape;342;p30"/>
          <p:cNvSpPr/>
          <p:nvPr/>
        </p:nvSpPr>
        <p:spPr>
          <a:xfrm>
            <a:off x="3624210" y="3575355"/>
            <a:ext cx="1035300" cy="174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관리</a:t>
            </a:r>
            <a:endParaRPr sz="800" b="0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343" name="Google Shape;343;p30"/>
          <p:cNvCxnSpPr>
            <a:stCxn id="342" idx="0"/>
            <a:endCxn id="339" idx="0"/>
          </p:cNvCxnSpPr>
          <p:nvPr/>
        </p:nvCxnSpPr>
        <p:spPr>
          <a:xfrm rot="-5400000" flipH="1">
            <a:off x="4713060" y="3004155"/>
            <a:ext cx="7200" cy="1149600"/>
          </a:xfrm>
          <a:prstGeom prst="bentConnector3">
            <a:avLst>
              <a:gd name="adj1" fmla="val -3407356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44" name="Google Shape;344;p30"/>
          <p:cNvSpPr/>
          <p:nvPr/>
        </p:nvSpPr>
        <p:spPr>
          <a:xfrm>
            <a:off x="6833095" y="1645583"/>
            <a:ext cx="744900" cy="174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결재관리</a:t>
            </a:r>
            <a:endParaRPr sz="80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3615535" y="4071644"/>
            <a:ext cx="1035300" cy="2094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작업할당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4783316" y="4323561"/>
            <a:ext cx="1035300" cy="1839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산출물관리</a:t>
            </a:r>
            <a:endParaRPr sz="800" b="0" i="0" u="none" strike="noStrike" cap="none" dirty="0"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4093726" y="661759"/>
            <a:ext cx="971910" cy="197706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인사관리</a:t>
            </a:r>
            <a:endParaRPr sz="800" b="0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347" name="Google Shape;347;p30"/>
          <p:cNvCxnSpPr>
            <a:stCxn id="348" idx="1"/>
            <a:endCxn id="346" idx="2"/>
          </p:cNvCxnSpPr>
          <p:nvPr/>
        </p:nvCxnSpPr>
        <p:spPr>
          <a:xfrm rot="10800000" flipH="1">
            <a:off x="4256557" y="859325"/>
            <a:ext cx="323100" cy="255000"/>
          </a:xfrm>
          <a:prstGeom prst="bentConnector4">
            <a:avLst>
              <a:gd name="adj1" fmla="val -73694"/>
              <a:gd name="adj2" fmla="val 85516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49" name="Google Shape;349;p30"/>
          <p:cNvSpPr/>
          <p:nvPr/>
        </p:nvSpPr>
        <p:spPr>
          <a:xfrm>
            <a:off x="4093714" y="383599"/>
            <a:ext cx="971910" cy="189683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 조회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350" name="Google Shape;350;p30"/>
          <p:cNvCxnSpPr>
            <a:stCxn id="349" idx="2"/>
            <a:endCxn id="346" idx="0"/>
          </p:cNvCxnSpPr>
          <p:nvPr/>
        </p:nvCxnSpPr>
        <p:spPr>
          <a:xfrm rot="-5400000" flipH="1">
            <a:off x="4535719" y="617231"/>
            <a:ext cx="88500" cy="600"/>
          </a:xfrm>
          <a:prstGeom prst="bentConnector3">
            <a:avLst>
              <a:gd name="adj1" fmla="val 49966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51" name="Google Shape;351;p30"/>
          <p:cNvSpPr/>
          <p:nvPr/>
        </p:nvSpPr>
        <p:spPr>
          <a:xfrm>
            <a:off x="4093702" y="97999"/>
            <a:ext cx="971910" cy="189683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사원 등록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352" name="Google Shape;352;p30"/>
          <p:cNvCxnSpPr>
            <a:stCxn id="351" idx="2"/>
            <a:endCxn id="349" idx="0"/>
          </p:cNvCxnSpPr>
          <p:nvPr/>
        </p:nvCxnSpPr>
        <p:spPr>
          <a:xfrm rot="-5400000" flipH="1">
            <a:off x="4531957" y="335382"/>
            <a:ext cx="96000" cy="600"/>
          </a:xfrm>
          <a:prstGeom prst="bentConnector3">
            <a:avLst>
              <a:gd name="adj1" fmla="val 4996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53" name="Google Shape;353;p30"/>
          <p:cNvCxnSpPr>
            <a:stCxn id="348" idx="3"/>
            <a:endCxn id="322" idx="2"/>
          </p:cNvCxnSpPr>
          <p:nvPr/>
        </p:nvCxnSpPr>
        <p:spPr>
          <a:xfrm rot="10800000" flipH="1">
            <a:off x="5083762" y="836225"/>
            <a:ext cx="575100" cy="278100"/>
          </a:xfrm>
          <a:prstGeom prst="bentConnector2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54" name="Google Shape;354;p30"/>
          <p:cNvCxnSpPr>
            <a:stCxn id="338" idx="2"/>
            <a:endCxn id="348" idx="1"/>
          </p:cNvCxnSpPr>
          <p:nvPr/>
        </p:nvCxnSpPr>
        <p:spPr>
          <a:xfrm rot="-5400000" flipH="1">
            <a:off x="3725250" y="582925"/>
            <a:ext cx="253800" cy="809100"/>
          </a:xfrm>
          <a:prstGeom prst="bentConnector2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55" name="Google Shape;355;p30"/>
          <p:cNvSpPr/>
          <p:nvPr/>
        </p:nvSpPr>
        <p:spPr>
          <a:xfrm>
            <a:off x="4309124" y="3055011"/>
            <a:ext cx="827100" cy="361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TM/PM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48" name="Google Shape;348;p30"/>
          <p:cNvSpPr/>
          <p:nvPr/>
        </p:nvSpPr>
        <p:spPr>
          <a:xfrm>
            <a:off x="4256557" y="933524"/>
            <a:ext cx="827205" cy="36160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HR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ko" sz="6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(Human Resources)</a:t>
            </a:r>
            <a:endParaRPr sz="800" b="1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356" name="Google Shape;356;p30"/>
          <p:cNvCxnSpPr>
            <a:stCxn id="307" idx="1"/>
            <a:endCxn id="344" idx="3"/>
          </p:cNvCxnSpPr>
          <p:nvPr/>
        </p:nvCxnSpPr>
        <p:spPr>
          <a:xfrm flipH="1">
            <a:off x="7578048" y="1410995"/>
            <a:ext cx="151800" cy="3219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57" name="Google Shape;357;p30"/>
          <p:cNvSpPr txBox="1"/>
          <p:nvPr/>
        </p:nvSpPr>
        <p:spPr>
          <a:xfrm>
            <a:off x="4080883" y="1989109"/>
            <a:ext cx="116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OnBIZ</a:t>
            </a:r>
            <a:endParaRPr sz="1600" b="1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358" name="Google Shape;358;p30"/>
          <p:cNvCxnSpPr>
            <a:stCxn id="308" idx="1"/>
            <a:endCxn id="344" idx="3"/>
          </p:cNvCxnSpPr>
          <p:nvPr/>
        </p:nvCxnSpPr>
        <p:spPr>
          <a:xfrm rot="10800000">
            <a:off x="7578044" y="1732891"/>
            <a:ext cx="150900" cy="2763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59" name="Google Shape;359;p30"/>
          <p:cNvCxnSpPr>
            <a:stCxn id="344" idx="1"/>
            <a:endCxn id="329" idx="3"/>
          </p:cNvCxnSpPr>
          <p:nvPr/>
        </p:nvCxnSpPr>
        <p:spPr>
          <a:xfrm flipH="1">
            <a:off x="6295195" y="1733033"/>
            <a:ext cx="537900" cy="3399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60" name="Google Shape;360;p30"/>
          <p:cNvSpPr/>
          <p:nvPr/>
        </p:nvSpPr>
        <p:spPr>
          <a:xfrm>
            <a:off x="6833095" y="2315183"/>
            <a:ext cx="744900" cy="174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커뮤니티</a:t>
            </a:r>
            <a:endParaRPr sz="80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361" name="Google Shape;361;p30"/>
          <p:cNvCxnSpPr/>
          <p:nvPr/>
        </p:nvCxnSpPr>
        <p:spPr>
          <a:xfrm rot="10800000">
            <a:off x="6295151" y="2073015"/>
            <a:ext cx="537900" cy="32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04" name="Google Shape;304;p30"/>
          <p:cNvSpPr/>
          <p:nvPr/>
        </p:nvSpPr>
        <p:spPr>
          <a:xfrm>
            <a:off x="7743385" y="2311533"/>
            <a:ext cx="775800" cy="1872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공지사항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7743385" y="2616333"/>
            <a:ext cx="775800" cy="1872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회의록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743385" y="2921133"/>
            <a:ext cx="775800" cy="1872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채팅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7743385" y="3225933"/>
            <a:ext cx="775800" cy="1872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메일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364" name="Google Shape;364;p30"/>
          <p:cNvCxnSpPr>
            <a:stCxn id="305" idx="1"/>
            <a:endCxn id="360" idx="3"/>
          </p:cNvCxnSpPr>
          <p:nvPr/>
        </p:nvCxnSpPr>
        <p:spPr>
          <a:xfrm rot="10800000">
            <a:off x="7578085" y="2402733"/>
            <a:ext cx="165300" cy="916800"/>
          </a:xfrm>
          <a:prstGeom prst="bentConnector3">
            <a:avLst>
              <a:gd name="adj1" fmla="val 5002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65" name="Google Shape;365;p30"/>
          <p:cNvCxnSpPr>
            <a:stCxn id="363" idx="1"/>
            <a:endCxn id="360" idx="3"/>
          </p:cNvCxnSpPr>
          <p:nvPr/>
        </p:nvCxnSpPr>
        <p:spPr>
          <a:xfrm rot="10800000">
            <a:off x="7578085" y="2402733"/>
            <a:ext cx="165300" cy="612000"/>
          </a:xfrm>
          <a:prstGeom prst="bentConnector3">
            <a:avLst>
              <a:gd name="adj1" fmla="val 5002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66" name="Google Shape;366;p30"/>
          <p:cNvCxnSpPr>
            <a:stCxn id="362" idx="1"/>
            <a:endCxn id="360" idx="3"/>
          </p:cNvCxnSpPr>
          <p:nvPr/>
        </p:nvCxnSpPr>
        <p:spPr>
          <a:xfrm rot="10800000">
            <a:off x="7578085" y="2402733"/>
            <a:ext cx="165300" cy="307200"/>
          </a:xfrm>
          <a:prstGeom prst="bentConnector3">
            <a:avLst>
              <a:gd name="adj1" fmla="val 5002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67" name="Google Shape;367;p30"/>
          <p:cNvCxnSpPr>
            <a:stCxn id="360" idx="3"/>
            <a:endCxn id="304" idx="1"/>
          </p:cNvCxnSpPr>
          <p:nvPr/>
        </p:nvCxnSpPr>
        <p:spPr>
          <a:xfrm>
            <a:off x="7577995" y="2402633"/>
            <a:ext cx="1653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01" name="Google Shape;301;p30"/>
          <p:cNvSpPr/>
          <p:nvPr/>
        </p:nvSpPr>
        <p:spPr>
          <a:xfrm>
            <a:off x="474275" y="2508450"/>
            <a:ext cx="744900" cy="197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등록/조회</a:t>
            </a:r>
            <a:endParaRPr sz="800" b="0" i="0" u="none" strike="noStrike" cap="none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474275" y="2772900"/>
            <a:ext cx="744900" cy="197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수정/삭제</a:t>
            </a:r>
            <a:endParaRPr sz="800" b="0" i="0" u="none" strike="noStrike" cap="none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474275" y="3037350"/>
            <a:ext cx="744900" cy="197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댓글</a:t>
            </a:r>
            <a:endParaRPr sz="800" b="0" i="0" u="none" strike="noStrike" cap="none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469100" y="2086100"/>
            <a:ext cx="809100" cy="197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등록/수정</a:t>
            </a:r>
            <a:endParaRPr sz="800" b="0" i="0" u="none" strike="noStrike" cap="none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472075" y="1820575"/>
            <a:ext cx="809100" cy="197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</a:t>
            </a:r>
            <a:endParaRPr sz="8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조회</a:t>
            </a:r>
            <a:endParaRPr sz="800" b="0" i="0" u="none" strike="noStrike" cap="none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1721650" y="1934927"/>
            <a:ext cx="744900" cy="240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관리</a:t>
            </a:r>
            <a:endParaRPr sz="800" b="1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495700" y="1398250"/>
            <a:ext cx="809100" cy="197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PM/TM/CEO</a:t>
            </a:r>
            <a:endParaRPr sz="800" b="0" i="0" u="none" strike="noStrike" cap="none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7728944" y="1605541"/>
            <a:ext cx="777600" cy="197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결재요청</a:t>
            </a:r>
            <a:endParaRPr sz="8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374" name="Google Shape;374;p30"/>
          <p:cNvCxnSpPr/>
          <p:nvPr/>
        </p:nvCxnSpPr>
        <p:spPr>
          <a:xfrm rot="10800000" flipH="1">
            <a:off x="1457305" y="2668876"/>
            <a:ext cx="473100" cy="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75" name="Google Shape;375;p30"/>
          <p:cNvCxnSpPr>
            <a:stCxn id="371" idx="3"/>
          </p:cNvCxnSpPr>
          <p:nvPr/>
        </p:nvCxnSpPr>
        <p:spPr>
          <a:xfrm>
            <a:off x="2466550" y="2055077"/>
            <a:ext cx="2127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76" name="Google Shape;376;p30"/>
          <p:cNvCxnSpPr>
            <a:endCxn id="327" idx="1"/>
          </p:cNvCxnSpPr>
          <p:nvPr/>
        </p:nvCxnSpPr>
        <p:spPr>
          <a:xfrm>
            <a:off x="2676359" y="2055149"/>
            <a:ext cx="285300" cy="3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19" name="Google Shape;319;p30"/>
          <p:cNvSpPr/>
          <p:nvPr/>
        </p:nvSpPr>
        <p:spPr>
          <a:xfrm>
            <a:off x="1692280" y="2583076"/>
            <a:ext cx="744900" cy="174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리스크관리 </a:t>
            </a:r>
            <a:r>
              <a:rPr lang="ko" sz="800" dirty="0">
                <a:solidFill>
                  <a:srgbClr val="FFFF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endParaRPr sz="800" b="0" i="0" u="none" strike="noStrike" cap="none" dirty="0">
              <a:solidFill>
                <a:srgbClr val="FFFF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cxnSp>
        <p:nvCxnSpPr>
          <p:cNvPr id="377" name="Google Shape;377;p30"/>
          <p:cNvCxnSpPr>
            <a:stCxn id="370" idx="3"/>
            <a:endCxn id="369" idx="3"/>
          </p:cNvCxnSpPr>
          <p:nvPr/>
        </p:nvCxnSpPr>
        <p:spPr>
          <a:xfrm flipH="1">
            <a:off x="1278175" y="1919425"/>
            <a:ext cx="3000" cy="265500"/>
          </a:xfrm>
          <a:prstGeom prst="bentConnector3">
            <a:avLst>
              <a:gd name="adj1" fmla="val -793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78" name="Google Shape;378;p30"/>
          <p:cNvCxnSpPr>
            <a:endCxn id="318" idx="1"/>
          </p:cNvCxnSpPr>
          <p:nvPr/>
        </p:nvCxnSpPr>
        <p:spPr>
          <a:xfrm>
            <a:off x="1307380" y="1497094"/>
            <a:ext cx="384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79" name="Google Shape;379;p30"/>
          <p:cNvCxnSpPr/>
          <p:nvPr/>
        </p:nvCxnSpPr>
        <p:spPr>
          <a:xfrm>
            <a:off x="1520175" y="2083665"/>
            <a:ext cx="2127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80" name="Google Shape;380;p30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846650" y="192525"/>
            <a:ext cx="27087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소개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2. 역할 분담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75" y="788213"/>
            <a:ext cx="7784869" cy="340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7745" y="1743621"/>
            <a:ext cx="3878115" cy="123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3333" y="4552381"/>
            <a:ext cx="10038095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84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Google Shape;1482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85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487" name="Google Shape;1487;p85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488" name="Google Shape;1488;p85"/>
          <p:cNvGraphicFramePr/>
          <p:nvPr/>
        </p:nvGraphicFramePr>
        <p:xfrm>
          <a:off x="6990876" y="767613"/>
          <a:ext cx="1961925" cy="263247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현황확인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진행상태에 따른 조회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리스크등록버튼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PM과 TM모두 리스크 등록이 가능하다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PM/TM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89" name="Google Shape;1489;p85"/>
          <p:cNvGraphicFramePr/>
          <p:nvPr/>
        </p:nvGraphicFramePr>
        <p:xfrm>
          <a:off x="1167563" y="149238"/>
          <a:ext cx="7785225" cy="60954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RISK-UI-01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2021.09.26</a:t>
                      </a:r>
                      <a:r>
                        <a:rPr lang="ko" sz="800" u="none" strike="noStrike" cap="none" dirty="0"/>
                        <a:t>. 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 리스트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리스크&gt;내역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90" name="Google Shape;1490;p8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0649" y="1016201"/>
            <a:ext cx="5320691" cy="32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85"/>
          <p:cNvSpPr/>
          <p:nvPr/>
        </p:nvSpPr>
        <p:spPr>
          <a:xfrm>
            <a:off x="6174263" y="16128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92" name="Google Shape;1492;p85"/>
          <p:cNvSpPr/>
          <p:nvPr/>
        </p:nvSpPr>
        <p:spPr>
          <a:xfrm>
            <a:off x="6208238" y="21487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93" name="Google Shape;1493;p85"/>
          <p:cNvSpPr/>
          <p:nvPr/>
        </p:nvSpPr>
        <p:spPr>
          <a:xfrm>
            <a:off x="2971138" y="18687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494" name="Google Shape;1494;p85"/>
          <p:cNvSpPr txBox="1"/>
          <p:nvPr/>
        </p:nvSpPr>
        <p:spPr>
          <a:xfrm>
            <a:off x="45125" y="149250"/>
            <a:ext cx="1043400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리스크조회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리스크수정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리스크결과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리스크내역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86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504" name="Google Shape;1504;p86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505" name="Google Shape;1505;p86"/>
          <p:cNvGraphicFramePr/>
          <p:nvPr>
            <p:extLst>
              <p:ext uri="{D42A27DB-BD31-4B8C-83A1-F6EECF244321}">
                <p14:modId xmlns:p14="http://schemas.microsoft.com/office/powerpoint/2010/main" val="719473394"/>
              </p:ext>
            </p:extLst>
          </p:nvPr>
        </p:nvGraphicFramePr>
        <p:xfrm>
          <a:off x="6990876" y="767613"/>
          <a:ext cx="1961925" cy="234719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상세내역에서조치버튼클릭시 </a:t>
                      </a:r>
                      <a:endParaRPr sz="9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조치화면 팝업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조치내용입력 후 등록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등록일을 조치자가 입력할 수 있으며, 다른 사람이 올린 부분도 조치상태 변경가능</a:t>
                      </a:r>
                      <a:endParaRPr sz="8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PM/TM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06" name="Google Shape;1506;p86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RISK-UI-02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2021.09.26</a:t>
                      </a:r>
                      <a:r>
                        <a:rPr lang="ko" sz="800" u="none" strike="noStrike" cap="none" dirty="0"/>
                        <a:t>. 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 조치화면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리스크&gt;내역&gt;상세&gt;조치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07" name="Google Shape;1507;p8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20541" y="940138"/>
            <a:ext cx="5517377" cy="32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86"/>
          <p:cNvSpPr/>
          <p:nvPr/>
        </p:nvSpPr>
        <p:spPr>
          <a:xfrm>
            <a:off x="6117838" y="27303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09" name="Google Shape;1509;p86"/>
          <p:cNvSpPr/>
          <p:nvPr/>
        </p:nvSpPr>
        <p:spPr>
          <a:xfrm>
            <a:off x="4550350" y="35094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10" name="Google Shape;1510;p86"/>
          <p:cNvSpPr txBox="1"/>
          <p:nvPr/>
        </p:nvSpPr>
        <p:spPr>
          <a:xfrm>
            <a:off x="45125" y="149250"/>
            <a:ext cx="1043400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리스크등록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리스크수정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리스크결과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리스크내역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87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520" name="Google Shape;1520;p87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521" name="Google Shape;1521;p87"/>
          <p:cNvGraphicFramePr/>
          <p:nvPr>
            <p:extLst>
              <p:ext uri="{D42A27DB-BD31-4B8C-83A1-F6EECF244321}">
                <p14:modId xmlns:p14="http://schemas.microsoft.com/office/powerpoint/2010/main" val="91465466"/>
              </p:ext>
            </p:extLst>
          </p:nvPr>
        </p:nvGraphicFramePr>
        <p:xfrm>
          <a:off x="6990876" y="767613"/>
          <a:ext cx="1961925" cy="234719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상태를 수정하고 싶을 경우 수정버튼 클릭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조치 후 댓글 조회 가능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조치자가 내용을 입력하면 상세화며에서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하단에 조치내용을 조회할 수 있다.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PM/TM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22" name="Google Shape;1522;p87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RISK-UI-03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2021.09.26</a:t>
                      </a:r>
                      <a:r>
                        <a:rPr lang="ko" sz="800" u="none" strike="noStrike" cap="none" dirty="0"/>
                        <a:t>. 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 상세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리스크&gt;내역&gt;상세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23" name="Google Shape;1523;p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14066" y="940775"/>
            <a:ext cx="5530324" cy="32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87"/>
          <p:cNvSpPr/>
          <p:nvPr/>
        </p:nvSpPr>
        <p:spPr>
          <a:xfrm>
            <a:off x="6083988" y="24787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25" name="Google Shape;1525;p87"/>
          <p:cNvSpPr/>
          <p:nvPr/>
        </p:nvSpPr>
        <p:spPr>
          <a:xfrm>
            <a:off x="5339688" y="31559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26" name="Google Shape;1526;p87"/>
          <p:cNvSpPr/>
          <p:nvPr/>
        </p:nvSpPr>
        <p:spPr>
          <a:xfrm>
            <a:off x="5931988" y="28453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27" name="Google Shape;1527;p87"/>
          <p:cNvSpPr txBox="1"/>
          <p:nvPr/>
        </p:nvSpPr>
        <p:spPr>
          <a:xfrm>
            <a:off x="45125" y="149250"/>
            <a:ext cx="1043400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리스크수정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리스크결과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리스크내역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88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537" name="Google Shape;1537;p88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538" name="Google Shape;1538;p88"/>
          <p:cNvGraphicFramePr/>
          <p:nvPr/>
        </p:nvGraphicFramePr>
        <p:xfrm>
          <a:off x="6990876" y="767613"/>
          <a:ext cx="1961925" cy="234719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개인이 올린 내역기준으로 현황조회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 상태에 따른 조건 검색</a:t>
                      </a:r>
                      <a:endParaRPr sz="9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개인이 올린 내역기준으로 현황이 조회처리된다.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PM/TM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9" name="Google Shape;1539;p88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RISK-UI-03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2021.09.26</a:t>
                      </a:r>
                      <a:r>
                        <a:rPr lang="ko" sz="800" u="none" strike="noStrike" cap="none" dirty="0"/>
                        <a:t>. 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나의 리스크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리스크&gt;나의리스크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40" name="Google Shape;1540;p88"/>
          <p:cNvSpPr/>
          <p:nvPr/>
        </p:nvSpPr>
        <p:spPr>
          <a:xfrm>
            <a:off x="6078363" y="24791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41" name="Google Shape;1541;p88"/>
          <p:cNvSpPr/>
          <p:nvPr/>
        </p:nvSpPr>
        <p:spPr>
          <a:xfrm>
            <a:off x="5339688" y="31559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42" name="Google Shape;1542;p88"/>
          <p:cNvSpPr/>
          <p:nvPr/>
        </p:nvSpPr>
        <p:spPr>
          <a:xfrm>
            <a:off x="5931988" y="28453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1543" name="Google Shape;1543;p8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21665" y="1170575"/>
            <a:ext cx="5390946" cy="280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88"/>
          <p:cNvSpPr/>
          <p:nvPr/>
        </p:nvSpPr>
        <p:spPr>
          <a:xfrm>
            <a:off x="6230638" y="19880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45" name="Google Shape;1545;p88"/>
          <p:cNvSpPr/>
          <p:nvPr/>
        </p:nvSpPr>
        <p:spPr>
          <a:xfrm>
            <a:off x="6151788" y="24791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46" name="Google Shape;1546;p88"/>
          <p:cNvSpPr txBox="1"/>
          <p:nvPr/>
        </p:nvSpPr>
        <p:spPr>
          <a:xfrm>
            <a:off x="45125" y="149250"/>
            <a:ext cx="1043400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리스크수정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리스크결과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리스크내역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89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556" name="Google Shape;1556;p89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557" name="Google Shape;1557;p89"/>
          <p:cNvGraphicFramePr/>
          <p:nvPr/>
        </p:nvGraphicFramePr>
        <p:xfrm>
          <a:off x="6990876" y="767613"/>
          <a:ext cx="1961925" cy="263247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 진행 상태 표시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‘진행 상태’ 옵션 선택창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 목록 표시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전체 프로젝트 리스크의 내역을 확인</a:t>
                      </a:r>
                      <a:endParaRPr sz="7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TM, 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558" name="Google Shape;1558;p89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UI-RA-001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 내역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 &gt; 리스크 &gt; 리스크 내역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59" name="Google Shape;1559;p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33025" y="898200"/>
            <a:ext cx="5492394" cy="33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89"/>
          <p:cNvSpPr/>
          <p:nvPr/>
        </p:nvSpPr>
        <p:spPr>
          <a:xfrm>
            <a:off x="2401350" y="13132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61" name="Google Shape;1561;p89"/>
          <p:cNvSpPr/>
          <p:nvPr/>
        </p:nvSpPr>
        <p:spPr>
          <a:xfrm>
            <a:off x="2401350" y="19228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62" name="Google Shape;1562;p89"/>
          <p:cNvSpPr/>
          <p:nvPr/>
        </p:nvSpPr>
        <p:spPr>
          <a:xfrm>
            <a:off x="5449350" y="16942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63" name="Google Shape;1563;p89"/>
          <p:cNvSpPr txBox="1"/>
          <p:nvPr/>
        </p:nvSpPr>
        <p:spPr>
          <a:xfrm>
            <a:off x="45125" y="149250"/>
            <a:ext cx="1043400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리스크조회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리스크등록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리스크수정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리스크결과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리스크내역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8" name="Google Shape;156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90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UI 설계서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요구사항 정의서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573" name="Google Shape;1573;p90"/>
          <p:cNvGraphicFramePr/>
          <p:nvPr>
            <p:extLst>
              <p:ext uri="{D42A27DB-BD31-4B8C-83A1-F6EECF244321}">
                <p14:modId xmlns:p14="http://schemas.microsoft.com/office/powerpoint/2010/main" val="1007633823"/>
              </p:ext>
            </p:extLst>
          </p:nvPr>
        </p:nvGraphicFramePr>
        <p:xfrm>
          <a:off x="1043400" y="938100"/>
          <a:ext cx="7890875" cy="2113921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6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9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477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ID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구분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화면명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 내용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기능/화면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중요도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작성자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작성일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진행상황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기타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RISK-UI-01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[리스크]관리를 클릭하면 리스크제목/프로젝트명/상태/ 조치신청자/ 를</a:t>
                      </a:r>
                      <a:r>
                        <a:rPr lang="en-US" alt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확인할 수 있다.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TM과 공동구현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RISK-UI-02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리스크등록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리스크등록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 내역 조회페이지 상단에서 [리스크등록]을 클릭하면,</a:t>
                      </a:r>
                      <a:r>
                        <a:rPr lang="en-US" alt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[조치자명/신청일/리스크내용/파일업로드)를 업로드할 수 있다.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TM과 공동구현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RISK-UI-03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리스크수정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리스크수정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리스크 상세페이지에서 [수정]을 클릭하면 리스크의 상태를 수정처리 할 수 있으며 코멘트란에 입력하면 결과가 반영되어 상태명이</a:t>
                      </a:r>
                      <a:r>
                        <a:rPr lang="en-US" alt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변경된 리스트로 재 출력된다. 결과는 대시보드에 반영된다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TM과 공동구현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74" name="Google Shape;1574;p90"/>
          <p:cNvGraphicFramePr/>
          <p:nvPr/>
        </p:nvGraphicFramePr>
        <p:xfrm>
          <a:off x="4572013" y="916430"/>
          <a:ext cx="4470275" cy="3200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3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 -&gt; 화면설계 -&gt; DB설계 -&gt; 화면구현 -&gt; 백엔드구현 -&gt; 단위테스트 -&gt; 통합테스트 -&gt; 완료</a:t>
                      </a:r>
                      <a:endParaRPr sz="5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75" name="Google Shape;1575;p90"/>
          <p:cNvGraphicFramePr/>
          <p:nvPr/>
        </p:nvGraphicFramePr>
        <p:xfrm>
          <a:off x="1043388" y="916430"/>
          <a:ext cx="3528575" cy="365159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2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 리스크관리</a:t>
                      </a:r>
                      <a:endParaRPr sz="9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76" name="Google Shape;1576;p90"/>
          <p:cNvSpPr txBox="1"/>
          <p:nvPr/>
        </p:nvSpPr>
        <p:spPr>
          <a:xfrm>
            <a:off x="45125" y="149250"/>
            <a:ext cx="1043400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리스크조회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리스크등록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리스크수정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리스크결과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리스크내역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1" name="Google Shape;1581;p91"/>
          <p:cNvCxnSpPr>
            <a:stCxn id="1582" idx="1"/>
            <a:endCxn id="1583" idx="1"/>
          </p:cNvCxnSpPr>
          <p:nvPr/>
        </p:nvCxnSpPr>
        <p:spPr>
          <a:xfrm>
            <a:off x="5537325" y="1874788"/>
            <a:ext cx="30300" cy="415500"/>
          </a:xfrm>
          <a:prstGeom prst="bentConnector3">
            <a:avLst>
              <a:gd name="adj1" fmla="val -7858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4" name="Google Shape;1584;p91"/>
          <p:cNvCxnSpPr>
            <a:stCxn id="1585" idx="1"/>
            <a:endCxn id="1586" idx="1"/>
          </p:cNvCxnSpPr>
          <p:nvPr/>
        </p:nvCxnSpPr>
        <p:spPr>
          <a:xfrm>
            <a:off x="5567500" y="1133625"/>
            <a:ext cx="600" cy="3255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87" name="Google Shape;1587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91"/>
          <p:cNvSpPr txBox="1"/>
          <p:nvPr/>
        </p:nvSpPr>
        <p:spPr>
          <a:xfrm>
            <a:off x="2238375" y="4660700"/>
            <a:ext cx="5680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 | 요구사항 정의서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592" name="Google Shape;1592;p91"/>
          <p:cNvGraphicFramePr/>
          <p:nvPr/>
        </p:nvGraphicFramePr>
        <p:xfrm>
          <a:off x="1043413" y="243788"/>
          <a:ext cx="7892075" cy="40177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2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기능명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리스크관리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설명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PM과 TM이 리스크를 등록하면 코멘트 및 조치를 통해 아무나 조치처리가 가능하다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90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93" name="Google Shape;1593;p91"/>
          <p:cNvSpPr txBox="1"/>
          <p:nvPr/>
        </p:nvSpPr>
        <p:spPr>
          <a:xfrm>
            <a:off x="1359475" y="978475"/>
            <a:ext cx="56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594" name="Google Shape;1594;p91"/>
          <p:cNvSpPr/>
          <p:nvPr/>
        </p:nvSpPr>
        <p:spPr>
          <a:xfrm>
            <a:off x="1313963" y="2140975"/>
            <a:ext cx="879000" cy="298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리스크관리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95" name="Google Shape;1595;p91"/>
          <p:cNvSpPr txBox="1"/>
          <p:nvPr/>
        </p:nvSpPr>
        <p:spPr>
          <a:xfrm>
            <a:off x="2593400" y="1294525"/>
            <a:ext cx="7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596" name="Google Shape;1596;p91"/>
          <p:cNvSpPr/>
          <p:nvPr/>
        </p:nvSpPr>
        <p:spPr>
          <a:xfrm>
            <a:off x="3221175" y="19223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리스크조회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97" name="Google Shape;1597;p91"/>
          <p:cNvSpPr/>
          <p:nvPr/>
        </p:nvSpPr>
        <p:spPr>
          <a:xfrm>
            <a:off x="3242825" y="3491080"/>
            <a:ext cx="879000" cy="19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나의리스크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98" name="Google Shape;1598;p91"/>
          <p:cNvSpPr/>
          <p:nvPr/>
        </p:nvSpPr>
        <p:spPr>
          <a:xfrm>
            <a:off x="2463525" y="2052175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599" name="Google Shape;1599;p91"/>
          <p:cNvCxnSpPr>
            <a:stCxn id="1598" idx="1"/>
            <a:endCxn id="1596" idx="0"/>
          </p:cNvCxnSpPr>
          <p:nvPr/>
        </p:nvCxnSpPr>
        <p:spPr>
          <a:xfrm rot="-5400000">
            <a:off x="3137325" y="1528675"/>
            <a:ext cx="129900" cy="917100"/>
          </a:xfrm>
          <a:prstGeom prst="bentConnector3">
            <a:avLst>
              <a:gd name="adj1" fmla="val 2832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0" name="Google Shape;1600;p91"/>
          <p:cNvCxnSpPr>
            <a:stCxn id="1598" idx="3"/>
            <a:endCxn id="1597" idx="2"/>
          </p:cNvCxnSpPr>
          <p:nvPr/>
        </p:nvCxnSpPr>
        <p:spPr>
          <a:xfrm rot="-5400000" flipH="1">
            <a:off x="2632875" y="2639425"/>
            <a:ext cx="1160400" cy="938700"/>
          </a:xfrm>
          <a:prstGeom prst="bentConnector3">
            <a:avLst>
              <a:gd name="adj1" fmla="val 1205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1" name="Google Shape;1601;p91"/>
          <p:cNvSpPr/>
          <p:nvPr/>
        </p:nvSpPr>
        <p:spPr>
          <a:xfrm>
            <a:off x="4444050" y="19223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리스크등록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02" name="Google Shape;1602;p91"/>
          <p:cNvSpPr/>
          <p:nvPr/>
        </p:nvSpPr>
        <p:spPr>
          <a:xfrm>
            <a:off x="4422400" y="31976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리스크수정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03" name="Google Shape;1603;p91"/>
          <p:cNvSpPr/>
          <p:nvPr/>
        </p:nvSpPr>
        <p:spPr>
          <a:xfrm>
            <a:off x="4422400" y="3840963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리스크삭제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04" name="Google Shape;1604;p91"/>
          <p:cNvSpPr/>
          <p:nvPr/>
        </p:nvSpPr>
        <p:spPr>
          <a:xfrm>
            <a:off x="4461125" y="116307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댓글등록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605" name="Google Shape;1605;p91"/>
          <p:cNvCxnSpPr>
            <a:stCxn id="1596" idx="3"/>
            <a:endCxn id="1604" idx="1"/>
          </p:cNvCxnSpPr>
          <p:nvPr/>
        </p:nvCxnSpPr>
        <p:spPr>
          <a:xfrm rot="10800000" flipH="1">
            <a:off x="4100175" y="1296350"/>
            <a:ext cx="360900" cy="7593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6" name="Google Shape;1606;p91"/>
          <p:cNvCxnSpPr>
            <a:stCxn id="1596" idx="3"/>
            <a:endCxn id="1607" idx="1"/>
          </p:cNvCxnSpPr>
          <p:nvPr/>
        </p:nvCxnSpPr>
        <p:spPr>
          <a:xfrm>
            <a:off x="4100175" y="2055650"/>
            <a:ext cx="360900" cy="7134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8" name="Google Shape;1608;p91"/>
          <p:cNvCxnSpPr>
            <a:stCxn id="1597" idx="3"/>
            <a:endCxn id="1603" idx="1"/>
          </p:cNvCxnSpPr>
          <p:nvPr/>
        </p:nvCxnSpPr>
        <p:spPr>
          <a:xfrm>
            <a:off x="4121825" y="3590080"/>
            <a:ext cx="300600" cy="3843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9" name="Google Shape;1609;p91"/>
          <p:cNvCxnSpPr>
            <a:stCxn id="1597" idx="3"/>
            <a:endCxn id="1602" idx="1"/>
          </p:cNvCxnSpPr>
          <p:nvPr/>
        </p:nvCxnSpPr>
        <p:spPr>
          <a:xfrm rot="10800000" flipH="1">
            <a:off x="4121825" y="3330880"/>
            <a:ext cx="300600" cy="2592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0" name="Google Shape;1610;p91"/>
          <p:cNvCxnSpPr>
            <a:stCxn id="1594" idx="3"/>
            <a:endCxn id="1598" idx="2"/>
          </p:cNvCxnSpPr>
          <p:nvPr/>
        </p:nvCxnSpPr>
        <p:spPr>
          <a:xfrm>
            <a:off x="2192963" y="2290375"/>
            <a:ext cx="27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5" name="Google Shape;1585;p91"/>
          <p:cNvSpPr/>
          <p:nvPr/>
        </p:nvSpPr>
        <p:spPr>
          <a:xfrm>
            <a:off x="5567500" y="100027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댓글삭제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86" name="Google Shape;1586;p91"/>
          <p:cNvSpPr/>
          <p:nvPr/>
        </p:nvSpPr>
        <p:spPr>
          <a:xfrm>
            <a:off x="5567500" y="13258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댓글수정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82" name="Google Shape;1582;p91"/>
          <p:cNvSpPr/>
          <p:nvPr/>
        </p:nvSpPr>
        <p:spPr>
          <a:xfrm>
            <a:off x="5537325" y="1741438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삭제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83" name="Google Shape;1583;p91"/>
          <p:cNvSpPr/>
          <p:nvPr/>
        </p:nvSpPr>
        <p:spPr>
          <a:xfrm>
            <a:off x="5567500" y="215702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수정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11" name="Google Shape;1611;p91"/>
          <p:cNvSpPr/>
          <p:nvPr/>
        </p:nvSpPr>
        <p:spPr>
          <a:xfrm>
            <a:off x="5568100" y="2515363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삭제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12" name="Google Shape;1612;p91"/>
          <p:cNvSpPr/>
          <p:nvPr/>
        </p:nvSpPr>
        <p:spPr>
          <a:xfrm>
            <a:off x="5567500" y="28724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수정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613" name="Google Shape;1613;p91"/>
          <p:cNvCxnSpPr>
            <a:stCxn id="1611" idx="1"/>
            <a:endCxn id="1612" idx="1"/>
          </p:cNvCxnSpPr>
          <p:nvPr/>
        </p:nvCxnSpPr>
        <p:spPr>
          <a:xfrm flipH="1">
            <a:off x="5567500" y="2648713"/>
            <a:ext cx="600" cy="357000"/>
          </a:xfrm>
          <a:prstGeom prst="bentConnector3">
            <a:avLst>
              <a:gd name="adj1" fmla="val 397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7" name="Google Shape;1607;p91"/>
          <p:cNvSpPr/>
          <p:nvPr/>
        </p:nvSpPr>
        <p:spPr>
          <a:xfrm>
            <a:off x="4461125" y="2635788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리스크상세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614" name="Google Shape;1614;p91"/>
          <p:cNvCxnSpPr>
            <a:endCxn id="1596" idx="0"/>
          </p:cNvCxnSpPr>
          <p:nvPr/>
        </p:nvCxnSpPr>
        <p:spPr>
          <a:xfrm flipH="1">
            <a:off x="3660675" y="1688600"/>
            <a:ext cx="2100" cy="23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5" name="Google Shape;1615;p91"/>
          <p:cNvCxnSpPr/>
          <p:nvPr/>
        </p:nvCxnSpPr>
        <p:spPr>
          <a:xfrm rot="10800000" flipH="1">
            <a:off x="3684450" y="3689125"/>
            <a:ext cx="2400" cy="24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6" name="Google Shape;1616;p91"/>
          <p:cNvCxnSpPr/>
          <p:nvPr/>
        </p:nvCxnSpPr>
        <p:spPr>
          <a:xfrm rot="10800000" flipH="1">
            <a:off x="4268925" y="1296475"/>
            <a:ext cx="14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7" name="Google Shape;1617;p91"/>
          <p:cNvCxnSpPr/>
          <p:nvPr/>
        </p:nvCxnSpPr>
        <p:spPr>
          <a:xfrm rot="10800000" flipH="1">
            <a:off x="4268925" y="2054450"/>
            <a:ext cx="14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8" name="Google Shape;1618;p91"/>
          <p:cNvCxnSpPr/>
          <p:nvPr/>
        </p:nvCxnSpPr>
        <p:spPr>
          <a:xfrm rot="10800000" flipH="1">
            <a:off x="4297050" y="2767950"/>
            <a:ext cx="14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9" name="Google Shape;1619;p91"/>
          <p:cNvCxnSpPr/>
          <p:nvPr/>
        </p:nvCxnSpPr>
        <p:spPr>
          <a:xfrm rot="10800000" flipH="1">
            <a:off x="5472475" y="1132425"/>
            <a:ext cx="14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0" name="Google Shape;1620;p91"/>
          <p:cNvCxnSpPr/>
          <p:nvPr/>
        </p:nvCxnSpPr>
        <p:spPr>
          <a:xfrm rot="10800000" flipH="1">
            <a:off x="5421100" y="1456725"/>
            <a:ext cx="14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1" name="Google Shape;1621;p91"/>
          <p:cNvCxnSpPr/>
          <p:nvPr/>
        </p:nvCxnSpPr>
        <p:spPr>
          <a:xfrm rot="10800000" flipH="1">
            <a:off x="5375238" y="1873600"/>
            <a:ext cx="14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2" name="Google Shape;1622;p91"/>
          <p:cNvCxnSpPr/>
          <p:nvPr/>
        </p:nvCxnSpPr>
        <p:spPr>
          <a:xfrm rot="10800000" flipH="1">
            <a:off x="5421088" y="2290475"/>
            <a:ext cx="14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3" name="Google Shape;1623;p91"/>
          <p:cNvCxnSpPr/>
          <p:nvPr/>
        </p:nvCxnSpPr>
        <p:spPr>
          <a:xfrm rot="10800000" flipH="1">
            <a:off x="5421088" y="2647513"/>
            <a:ext cx="14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4" name="Google Shape;1624;p91"/>
          <p:cNvCxnSpPr/>
          <p:nvPr/>
        </p:nvCxnSpPr>
        <p:spPr>
          <a:xfrm rot="10800000" flipH="1">
            <a:off x="5421088" y="3004550"/>
            <a:ext cx="14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5" name="Google Shape;1625;p91"/>
          <p:cNvCxnSpPr/>
          <p:nvPr/>
        </p:nvCxnSpPr>
        <p:spPr>
          <a:xfrm rot="10800000" flipH="1">
            <a:off x="4297038" y="3329788"/>
            <a:ext cx="14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6" name="Google Shape;1626;p91"/>
          <p:cNvCxnSpPr/>
          <p:nvPr/>
        </p:nvCxnSpPr>
        <p:spPr>
          <a:xfrm rot="10800000" flipH="1">
            <a:off x="4314113" y="3973113"/>
            <a:ext cx="14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7" name="Google Shape;1627;p91"/>
          <p:cNvSpPr txBox="1"/>
          <p:nvPr/>
        </p:nvSpPr>
        <p:spPr>
          <a:xfrm>
            <a:off x="45125" y="149250"/>
            <a:ext cx="1043400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리스크조회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리스크등록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리스크수정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리스크결과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리스크내역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2" name="Google Shape;1632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73" y="863945"/>
            <a:ext cx="8090751" cy="324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1991" y="1736737"/>
            <a:ext cx="4951171" cy="123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3333" y="4552381"/>
            <a:ext cx="10038095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92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Google Shape;1643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93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648" name="Google Shape;1648;p93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649" name="Google Shape;1649;p93"/>
          <p:cNvGraphicFramePr/>
          <p:nvPr/>
        </p:nvGraphicFramePr>
        <p:xfrm>
          <a:off x="6990876" y="767613"/>
          <a:ext cx="1961925" cy="263247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클릭 시, 해당 메뉴 이동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게시물 정보 조회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클릭 시, 페이징 처리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공지사항 게시판으로 TM은 조회만 가능하고 PM, HR은 글쓰기가 가능하다.</a:t>
                      </a:r>
                      <a:endParaRPr sz="8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TM, PM, HR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50" name="Google Shape;1650;p93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UI-BA-001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공지사항 목록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 &gt; 프로젝트 &gt; 커뮤니티 &gt; 공지사항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51" name="Google Shape;1651;p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51563" y="898725"/>
            <a:ext cx="5455323" cy="334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93"/>
          <p:cNvSpPr/>
          <p:nvPr/>
        </p:nvSpPr>
        <p:spPr>
          <a:xfrm>
            <a:off x="2136775" y="12177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53" name="Google Shape;1653;p93"/>
          <p:cNvSpPr/>
          <p:nvPr/>
        </p:nvSpPr>
        <p:spPr>
          <a:xfrm>
            <a:off x="3291675" y="37173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54" name="Google Shape;1654;p93"/>
          <p:cNvSpPr/>
          <p:nvPr/>
        </p:nvSpPr>
        <p:spPr>
          <a:xfrm>
            <a:off x="2136775" y="17293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55" name="Google Shape;1655;p93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팀 게시판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회의록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채팅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1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PMS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역할분담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일정계획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핵심기술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391" name="Google Shape;391;p31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2" name="Google Shape;392;p31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소개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3. 일정 계획 (전체)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aphicFrame>
        <p:nvGraphicFramePr>
          <p:cNvPr id="393" name="Google Shape;393;p31"/>
          <p:cNvGraphicFramePr/>
          <p:nvPr/>
        </p:nvGraphicFramePr>
        <p:xfrm>
          <a:off x="778750" y="598300"/>
          <a:ext cx="7962125" cy="3521925"/>
        </p:xfrm>
        <a:graphic>
          <a:graphicData uri="http://schemas.openxmlformats.org/drawingml/2006/table">
            <a:tbl>
              <a:tblPr>
                <a:noFill/>
                <a:tableStyleId>{DA9EF92D-9CB7-46F2-B18F-EBCD6970815B}</a:tableStyleId>
              </a:tblPr>
              <a:tblGrid>
                <a:gridCol w="80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2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2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2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7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3주차</a:t>
                      </a:r>
                      <a:endParaRPr sz="800" dirty="0"/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24 (금)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25 (토)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26 (일)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27 (월)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28 (화)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29(수)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30(목)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금주목표</a:t>
                      </a:r>
                      <a:endParaRPr sz="800" b="1" dirty="0"/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PMS설계, 역할공유, ERD설계</a:t>
                      </a:r>
                      <a:endParaRPr sz="8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2차 회의</a:t>
                      </a:r>
                      <a:endParaRPr sz="8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3차 회의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4차 회의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5차회의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6차회의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피드백</a:t>
                      </a:r>
                      <a:endParaRPr sz="800" dirty="0"/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피드백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분석</a:t>
                      </a:r>
                      <a:endParaRPr sz="800" dirty="0"/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화면설계서</a:t>
                      </a:r>
                      <a:endParaRPr sz="800" dirty="0"/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 후 수정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 후 수정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DB설계</a:t>
                      </a:r>
                      <a:endParaRPr sz="800" dirty="0"/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Table 통합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Column 설정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Table 작성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ERD설계</a:t>
                      </a:r>
                      <a:endParaRPr sz="800" dirty="0"/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FFFFFF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1차 통합/권한 설정</a:t>
                      </a:r>
                      <a:endParaRPr sz="8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FFFFFF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rgbClr val="FFFFFF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2차 통합</a:t>
                      </a:r>
                      <a:endParaRPr sz="800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화면구현</a:t>
                      </a:r>
                      <a:endParaRPr sz="800" dirty="0"/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템플릿 작성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산출물 관리</a:t>
                      </a:r>
                      <a:endParaRPr sz="800" dirty="0"/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PPT 작성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PPT 작성완료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PPT 제출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664" name="Google Shape;1664;p94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665" name="Google Shape;1665;p94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666" name="Google Shape;1666;p94"/>
          <p:cNvGraphicFramePr/>
          <p:nvPr>
            <p:extLst>
              <p:ext uri="{D42A27DB-BD31-4B8C-83A1-F6EECF244321}">
                <p14:modId xmlns:p14="http://schemas.microsoft.com/office/powerpoint/2010/main" val="637148784"/>
              </p:ext>
            </p:extLst>
          </p:nvPr>
        </p:nvGraphicFramePr>
        <p:xfrm>
          <a:off x="6990876" y="767613"/>
          <a:ext cx="1961925" cy="198142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게시물 상세 화면 조회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TM은 조회만 가능하며, 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PM, HR은 수정 및 삭제가 가능하다.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TM, PM, HR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67" name="Google Shape;1667;p94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UI-BA-002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공지사항 상세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 &gt; 프로젝트 &gt; 커뮤니티 &gt; 공지사항 &gt; 상세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68" name="Google Shape;1668;p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53725" y="900050"/>
            <a:ext cx="5450976" cy="334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94"/>
          <p:cNvSpPr/>
          <p:nvPr/>
        </p:nvSpPr>
        <p:spPr>
          <a:xfrm>
            <a:off x="2171750" y="16575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70" name="Google Shape;1670;p94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팀 게시판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회의록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채팅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Google Shape;167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95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680" name="Google Shape;1680;p95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681" name="Google Shape;1681;p95"/>
          <p:cNvGraphicFramePr/>
          <p:nvPr>
            <p:extLst>
              <p:ext uri="{D42A27DB-BD31-4B8C-83A1-F6EECF244321}">
                <p14:modId xmlns:p14="http://schemas.microsoft.com/office/powerpoint/2010/main" val="1258412137"/>
              </p:ext>
            </p:extLst>
          </p:nvPr>
        </p:nvGraphicFramePr>
        <p:xfrm>
          <a:off x="6990876" y="767613"/>
          <a:ext cx="1961925" cy="295800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게시물 제목 입력창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게시물 내용 입력창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게시물 ‘등록’ 버튼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게시물 등록 ‘취소’ 버튼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TM은 조회만 가능하며, 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PM, HR은 수정 및 삭제가 가능하다.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TM, PM, HR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82" name="Google Shape;1682;p95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UI-BA-003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공지사항 작성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 &gt; 프로젝트 &gt; 커뮤니티 &gt; 공지사항 &gt; 글쓰기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83" name="Google Shape;1683;p9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52300" y="898800"/>
            <a:ext cx="5453851" cy="33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95"/>
          <p:cNvSpPr/>
          <p:nvPr/>
        </p:nvSpPr>
        <p:spPr>
          <a:xfrm>
            <a:off x="2171750" y="16575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85" name="Google Shape;1685;p95"/>
          <p:cNvSpPr/>
          <p:nvPr/>
        </p:nvSpPr>
        <p:spPr>
          <a:xfrm>
            <a:off x="2171750" y="20385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86" name="Google Shape;1686;p95"/>
          <p:cNvSpPr/>
          <p:nvPr/>
        </p:nvSpPr>
        <p:spPr>
          <a:xfrm>
            <a:off x="6306750" y="35695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87" name="Google Shape;1687;p95"/>
          <p:cNvSpPr/>
          <p:nvPr/>
        </p:nvSpPr>
        <p:spPr>
          <a:xfrm>
            <a:off x="5773350" y="35695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88" name="Google Shape;1688;p95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팀 게시판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회의록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채팅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Google Shape;1693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96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698" name="Google Shape;1698;p96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699" name="Google Shape;1699;p96"/>
          <p:cNvGraphicFramePr/>
          <p:nvPr>
            <p:extLst>
              <p:ext uri="{D42A27DB-BD31-4B8C-83A1-F6EECF244321}">
                <p14:modId xmlns:p14="http://schemas.microsoft.com/office/powerpoint/2010/main" val="3233039450"/>
              </p:ext>
            </p:extLst>
          </p:nvPr>
        </p:nvGraphicFramePr>
        <p:xfrm>
          <a:off x="6990876" y="767613"/>
          <a:ext cx="1961925" cy="230695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 목록 표시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클릭 시, 회의록 결재 요청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TM이 작성한 회의록을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요청할 수 있다.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TM, 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00" name="Google Shape;1700;p96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UI-MD-001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 목록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 &gt; 프로젝트 &gt; 커뮤니티 &gt; 회의록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01" name="Google Shape;1701;p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47413" y="895788"/>
            <a:ext cx="5463626" cy="3351921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96"/>
          <p:cNvSpPr/>
          <p:nvPr/>
        </p:nvSpPr>
        <p:spPr>
          <a:xfrm>
            <a:off x="2171750" y="16575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03" name="Google Shape;1703;p96"/>
          <p:cNvSpPr/>
          <p:nvPr/>
        </p:nvSpPr>
        <p:spPr>
          <a:xfrm>
            <a:off x="5919775" y="18436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04" name="Google Shape;1704;p96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팀 게시판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회의록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채팅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9" name="Google Shape;170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97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714" name="Google Shape;1714;p97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715" name="Google Shape;1715;p97"/>
          <p:cNvGraphicFramePr/>
          <p:nvPr>
            <p:extLst>
              <p:ext uri="{D42A27DB-BD31-4B8C-83A1-F6EECF244321}">
                <p14:modId xmlns:p14="http://schemas.microsoft.com/office/powerpoint/2010/main" val="4151319377"/>
              </p:ext>
            </p:extLst>
          </p:nvPr>
        </p:nvGraphicFramePr>
        <p:xfrm>
          <a:off x="6990876" y="767613"/>
          <a:ext cx="1961925" cy="198142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 상세 화면 조회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회의록의 상세 화면으로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요청 완료 시, 작성 내용이 기록된다.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TM, 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16" name="Google Shape;1716;p97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UI-MD-002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2021. 09. 28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 상세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 &gt; 프로젝트 &gt; 커뮤니티 &gt; 회의록 &gt; 상세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17" name="Google Shape;1717;p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46000" y="894925"/>
            <a:ext cx="5466448" cy="335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97"/>
          <p:cNvSpPr/>
          <p:nvPr/>
        </p:nvSpPr>
        <p:spPr>
          <a:xfrm>
            <a:off x="2171750" y="16575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19" name="Google Shape;1719;p97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팀 게시판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회의록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채팅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4" name="Google Shape;172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98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729" name="Google Shape;1729;p98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730" name="Google Shape;1730;p98"/>
          <p:cNvGraphicFramePr/>
          <p:nvPr>
            <p:extLst>
              <p:ext uri="{D42A27DB-BD31-4B8C-83A1-F6EECF244321}">
                <p14:modId xmlns:p14="http://schemas.microsoft.com/office/powerpoint/2010/main" val="2939475526"/>
              </p:ext>
            </p:extLst>
          </p:nvPr>
        </p:nvGraphicFramePr>
        <p:xfrm>
          <a:off x="6990876" y="767613"/>
          <a:ext cx="1961925" cy="360905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 제목 입력창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 내용 입력창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 작성자 표시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 작성일 표시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5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요청 코멘트 입력창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6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클릭 시, 결재 요청 완료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TM이 작성한 회의록을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PM에 결재 요청을 할 수 있다.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TM, 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731" name="Google Shape;1731;p98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UI-DA-003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 결재 요청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 &gt; 프로젝트 &gt; 커뮤니티 &gt; 회의록 &gt; 결재 요청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32" name="Google Shape;1732;p9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33963" y="887550"/>
            <a:ext cx="5490526" cy="33684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98"/>
          <p:cNvSpPr/>
          <p:nvPr/>
        </p:nvSpPr>
        <p:spPr>
          <a:xfrm>
            <a:off x="3163350" y="17704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34" name="Google Shape;1734;p98"/>
          <p:cNvSpPr/>
          <p:nvPr/>
        </p:nvSpPr>
        <p:spPr>
          <a:xfrm>
            <a:off x="3163350" y="20752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35" name="Google Shape;1735;p98"/>
          <p:cNvSpPr/>
          <p:nvPr/>
        </p:nvSpPr>
        <p:spPr>
          <a:xfrm>
            <a:off x="3163350" y="26848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36" name="Google Shape;1736;p98"/>
          <p:cNvSpPr/>
          <p:nvPr/>
        </p:nvSpPr>
        <p:spPr>
          <a:xfrm>
            <a:off x="3163350" y="29134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37" name="Google Shape;1737;p98"/>
          <p:cNvSpPr/>
          <p:nvPr/>
        </p:nvSpPr>
        <p:spPr>
          <a:xfrm>
            <a:off x="3163350" y="31420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38" name="Google Shape;1738;p98"/>
          <p:cNvSpPr/>
          <p:nvPr/>
        </p:nvSpPr>
        <p:spPr>
          <a:xfrm>
            <a:off x="4458750" y="34468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6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39" name="Google Shape;1739;p98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팀 게시판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회의록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채팅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" name="Google Shape;1744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99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749" name="Google Shape;1749;p99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750" name="Google Shape;1750;p99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UI-DA-005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 결재 조치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 &gt; 프로젝트 &gt; 커뮤니티 &gt; 회의록 &gt; 결재 요청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51" name="Google Shape;1751;p99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팀 게시판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회의록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채팅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1752" name="Google Shape;1752;p9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39000" y="890638"/>
            <a:ext cx="5480448" cy="33622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3" name="Google Shape;1753;p99"/>
          <p:cNvGraphicFramePr/>
          <p:nvPr>
            <p:extLst>
              <p:ext uri="{D42A27DB-BD31-4B8C-83A1-F6EECF244321}">
                <p14:modId xmlns:p14="http://schemas.microsoft.com/office/powerpoint/2010/main" val="2289678899"/>
              </p:ext>
            </p:extLst>
          </p:nvPr>
        </p:nvGraphicFramePr>
        <p:xfrm>
          <a:off x="6990876" y="767613"/>
          <a:ext cx="1961925" cy="2958000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클릭 시, 파일 다운로드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PM의 코멘트 작성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여부 결정 : 반려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여부 결정 : 승인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PM은 해당 화면에서 결재 승인 여부 결정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결재 단계 : 승인 / 반려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54" name="Google Shape;1754;p99"/>
          <p:cNvSpPr/>
          <p:nvPr/>
        </p:nvSpPr>
        <p:spPr>
          <a:xfrm>
            <a:off x="4512850" y="28304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55" name="Google Shape;1755;p99"/>
          <p:cNvSpPr/>
          <p:nvPr/>
        </p:nvSpPr>
        <p:spPr>
          <a:xfrm>
            <a:off x="4512850" y="32437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56" name="Google Shape;1756;p99"/>
          <p:cNvSpPr/>
          <p:nvPr/>
        </p:nvSpPr>
        <p:spPr>
          <a:xfrm>
            <a:off x="3828188" y="35544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57" name="Google Shape;1757;p99"/>
          <p:cNvSpPr/>
          <p:nvPr/>
        </p:nvSpPr>
        <p:spPr>
          <a:xfrm>
            <a:off x="4848638" y="35544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100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767" name="Google Shape;1767;p100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768" name="Google Shape;1768;p100"/>
          <p:cNvGraphicFramePr/>
          <p:nvPr>
            <p:extLst>
              <p:ext uri="{D42A27DB-BD31-4B8C-83A1-F6EECF244321}">
                <p14:modId xmlns:p14="http://schemas.microsoft.com/office/powerpoint/2010/main" val="2432780269"/>
              </p:ext>
            </p:extLst>
          </p:nvPr>
        </p:nvGraphicFramePr>
        <p:xfrm>
          <a:off x="6990876" y="767613"/>
          <a:ext cx="1961925" cy="263247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채팅창 화면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채팅 메시지 입력창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클릭 시, 채팅 전송</a:t>
                      </a:r>
                      <a:endParaRPr sz="1000" dirty="0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커뮤니티의 열린 공간으로</a:t>
                      </a:r>
                      <a:endParaRPr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사내 모든 인원이 채팅할 수 있다.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Permission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ALL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69" name="Google Shape;1769;p100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UI-CH-001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채팅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 &gt; 프로젝트 &gt; 커뮤니티 &gt; 채팅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70" name="Google Shape;1770;p1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36400" y="889437"/>
            <a:ext cx="5485651" cy="3365418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00"/>
          <p:cNvSpPr/>
          <p:nvPr/>
        </p:nvSpPr>
        <p:spPr>
          <a:xfrm>
            <a:off x="2248950" y="17704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72" name="Google Shape;1772;p100"/>
          <p:cNvSpPr/>
          <p:nvPr/>
        </p:nvSpPr>
        <p:spPr>
          <a:xfrm>
            <a:off x="2401350" y="35230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73" name="Google Shape;1773;p100"/>
          <p:cNvSpPr/>
          <p:nvPr/>
        </p:nvSpPr>
        <p:spPr>
          <a:xfrm>
            <a:off x="5830350" y="352300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74" name="Google Shape;1774;p100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팀 게시판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회의록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채팅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9" name="Google Shape;1779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01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UI 설계서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요구사항 정의서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784" name="Google Shape;1784;p101"/>
          <p:cNvGraphicFramePr/>
          <p:nvPr>
            <p:extLst>
              <p:ext uri="{D42A27DB-BD31-4B8C-83A1-F6EECF244321}">
                <p14:modId xmlns:p14="http://schemas.microsoft.com/office/powerpoint/2010/main" val="3642896830"/>
              </p:ext>
            </p:extLst>
          </p:nvPr>
        </p:nvGraphicFramePr>
        <p:xfrm>
          <a:off x="1043400" y="434850"/>
          <a:ext cx="7890875" cy="3461686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59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6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9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477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ID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구분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화면명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 내용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기능/화면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중요도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작성자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작성일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진행상황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기타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CH-001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ALL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커뮤니티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채팅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PMS의 열린 공간으로 해당 시스템의 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모든 사람들이 사용 가능한 채팅 기능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하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유성근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MA-001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 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HR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메일 전송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메일을 전송할 수 있는 기능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(권한 : TM &lt;-&gt; PM)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보류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MA-002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메일함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수신 및 발신 내역을 보관하는 공간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보류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BA-001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공지사항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진행 중 필요한 중요 사항을 공지하는 공간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BA-002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공지사항 상세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해당 게시물의 상세 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2021. 09. 28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BA-003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공지사항 작성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해당 게시판에서 공지사항을 작성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상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2021. 09. 28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MD-001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진행 중 회의에 대한 내용을 기록하는 공간</a:t>
                      </a: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2021. 09. 26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MD-002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회의록 상세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해당 회의록의 상세 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2021. 09. 28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85" name="Google Shape;1785;p101"/>
          <p:cNvGraphicFramePr/>
          <p:nvPr/>
        </p:nvGraphicFramePr>
        <p:xfrm>
          <a:off x="4572013" y="434855"/>
          <a:ext cx="4470275" cy="3200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3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 -&gt; 화면설계 -&gt; DB설계 -&gt; 화면구현 -&gt; 백엔드구현 -&gt; 단위테스트 -&gt; 통합테스트 -&gt; 완료</a:t>
                      </a:r>
                      <a:endParaRPr sz="5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86" name="Google Shape;1786;p101"/>
          <p:cNvGraphicFramePr/>
          <p:nvPr/>
        </p:nvGraphicFramePr>
        <p:xfrm>
          <a:off x="1043388" y="434855"/>
          <a:ext cx="3528575" cy="365159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2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 Exp : 열린 공간으로 공지사항, 메일, 채팅의 커뮤니티</a:t>
                      </a:r>
                      <a:endParaRPr sz="9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87" name="Google Shape;1787;p101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팀 게시판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회의록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채팅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2" name="Google Shape;1792;p102"/>
          <p:cNvCxnSpPr>
            <a:stCxn id="1793" idx="0"/>
            <a:endCxn id="1794" idx="2"/>
          </p:cNvCxnSpPr>
          <p:nvPr/>
        </p:nvCxnSpPr>
        <p:spPr>
          <a:xfrm>
            <a:off x="4859100" y="2629275"/>
            <a:ext cx="0" cy="122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795" name="Google Shape;1795;p102"/>
          <p:cNvGraphicFramePr/>
          <p:nvPr/>
        </p:nvGraphicFramePr>
        <p:xfrm>
          <a:off x="1043413" y="243788"/>
          <a:ext cx="7892075" cy="40177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2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기능명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</a:t>
                      </a:r>
                      <a:r>
                        <a:rPr lang="ko" sz="700" dirty="0"/>
                        <a:t>커뮤니티 (공지사항, 회의록, 채팅, 메일)</a:t>
                      </a:r>
                      <a:endParaRPr sz="7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설명</a:t>
                      </a:r>
                      <a:endParaRPr sz="9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열린 공간으로 공지사항, 메일, 채팅의 커뮤니티</a:t>
                      </a: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90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96" name="Google Shape;1796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1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102"/>
          <p:cNvSpPr txBox="1"/>
          <p:nvPr/>
        </p:nvSpPr>
        <p:spPr>
          <a:xfrm>
            <a:off x="2238375" y="4660700"/>
            <a:ext cx="5680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 | 요구사항 정의서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801" name="Google Shape;1801;p102"/>
          <p:cNvSpPr txBox="1"/>
          <p:nvPr/>
        </p:nvSpPr>
        <p:spPr>
          <a:xfrm>
            <a:off x="5442075" y="1184088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TRUE</a:t>
            </a:r>
            <a:endParaRPr sz="800" b="1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02" name="Google Shape;1802;p102"/>
          <p:cNvSpPr/>
          <p:nvPr/>
        </p:nvSpPr>
        <p:spPr>
          <a:xfrm>
            <a:off x="1100163" y="2103263"/>
            <a:ext cx="879000" cy="298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커뮤니티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03" name="Google Shape;1803;p102"/>
          <p:cNvSpPr/>
          <p:nvPr/>
        </p:nvSpPr>
        <p:spPr>
          <a:xfrm>
            <a:off x="2340500" y="10507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공지사항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04" name="Google Shape;1804;p102"/>
          <p:cNvSpPr/>
          <p:nvPr/>
        </p:nvSpPr>
        <p:spPr>
          <a:xfrm>
            <a:off x="2340500" y="27271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메일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05" name="Google Shape;1805;p102"/>
          <p:cNvSpPr/>
          <p:nvPr/>
        </p:nvSpPr>
        <p:spPr>
          <a:xfrm>
            <a:off x="2340500" y="21175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회의록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06" name="Google Shape;1806;p102"/>
          <p:cNvSpPr/>
          <p:nvPr/>
        </p:nvSpPr>
        <p:spPr>
          <a:xfrm>
            <a:off x="2340500" y="34891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채팅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07" name="Google Shape;1807;p102"/>
          <p:cNvCxnSpPr>
            <a:stCxn id="1802" idx="3"/>
            <a:endCxn id="1803" idx="1"/>
          </p:cNvCxnSpPr>
          <p:nvPr/>
        </p:nvCxnSpPr>
        <p:spPr>
          <a:xfrm rot="10800000" flipH="1">
            <a:off x="1979163" y="1184063"/>
            <a:ext cx="361200" cy="10686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8" name="Google Shape;1808;p102"/>
          <p:cNvCxnSpPr>
            <a:stCxn id="1802" idx="3"/>
            <a:endCxn id="1806" idx="1"/>
          </p:cNvCxnSpPr>
          <p:nvPr/>
        </p:nvCxnSpPr>
        <p:spPr>
          <a:xfrm>
            <a:off x="1979163" y="2252663"/>
            <a:ext cx="361200" cy="13698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9" name="Google Shape;1809;p102"/>
          <p:cNvCxnSpPr>
            <a:stCxn id="1802" idx="3"/>
            <a:endCxn id="1804" idx="1"/>
          </p:cNvCxnSpPr>
          <p:nvPr/>
        </p:nvCxnSpPr>
        <p:spPr>
          <a:xfrm>
            <a:off x="1979163" y="2252663"/>
            <a:ext cx="361200" cy="6078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0" name="Google Shape;1810;p102"/>
          <p:cNvCxnSpPr>
            <a:stCxn id="1802" idx="3"/>
            <a:endCxn id="1805" idx="1"/>
          </p:cNvCxnSpPr>
          <p:nvPr/>
        </p:nvCxnSpPr>
        <p:spPr>
          <a:xfrm rot="10800000" flipH="1">
            <a:off x="1979163" y="2250863"/>
            <a:ext cx="361200" cy="18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1" name="Google Shape;1811;p102"/>
          <p:cNvSpPr/>
          <p:nvPr/>
        </p:nvSpPr>
        <p:spPr>
          <a:xfrm>
            <a:off x="3611600" y="10507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공지사항 상세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12" name="Google Shape;1812;p102"/>
          <p:cNvCxnSpPr>
            <a:stCxn id="1803" idx="3"/>
            <a:endCxn id="1811" idx="1"/>
          </p:cNvCxnSpPr>
          <p:nvPr/>
        </p:nvCxnSpPr>
        <p:spPr>
          <a:xfrm>
            <a:off x="3219500" y="1184100"/>
            <a:ext cx="39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3" name="Google Shape;1813;p102"/>
          <p:cNvSpPr/>
          <p:nvPr/>
        </p:nvSpPr>
        <p:spPr>
          <a:xfrm>
            <a:off x="5978288" y="10507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공지사항 작성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14" name="Google Shape;1814;p102"/>
          <p:cNvSpPr/>
          <p:nvPr/>
        </p:nvSpPr>
        <p:spPr>
          <a:xfrm>
            <a:off x="4806500" y="921450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작성 여부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15" name="Google Shape;1815;p102"/>
          <p:cNvCxnSpPr>
            <a:stCxn id="1811" idx="3"/>
            <a:endCxn id="1814" idx="1"/>
          </p:cNvCxnSpPr>
          <p:nvPr/>
        </p:nvCxnSpPr>
        <p:spPr>
          <a:xfrm>
            <a:off x="4490600" y="1184100"/>
            <a:ext cx="31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6" name="Google Shape;1816;p102"/>
          <p:cNvCxnSpPr>
            <a:stCxn id="1814" idx="3"/>
            <a:endCxn id="1813" idx="1"/>
          </p:cNvCxnSpPr>
          <p:nvPr/>
        </p:nvCxnSpPr>
        <p:spPr>
          <a:xfrm>
            <a:off x="5586200" y="1184100"/>
            <a:ext cx="3921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7" name="Google Shape;1817;p102"/>
          <p:cNvSpPr/>
          <p:nvPr/>
        </p:nvSpPr>
        <p:spPr>
          <a:xfrm>
            <a:off x="7150100" y="921450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작성 완료여부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18" name="Google Shape;1818;p102"/>
          <p:cNvCxnSpPr>
            <a:stCxn id="1814" idx="0"/>
            <a:endCxn id="1803" idx="0"/>
          </p:cNvCxnSpPr>
          <p:nvPr/>
        </p:nvCxnSpPr>
        <p:spPr>
          <a:xfrm rot="5400000">
            <a:off x="3923600" y="-222000"/>
            <a:ext cx="129300" cy="2416200"/>
          </a:xfrm>
          <a:prstGeom prst="bentConnector3">
            <a:avLst>
              <a:gd name="adj1" fmla="val -18416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9" name="Google Shape;1819;p102"/>
          <p:cNvSpPr txBox="1"/>
          <p:nvPr/>
        </p:nvSpPr>
        <p:spPr>
          <a:xfrm>
            <a:off x="5196350" y="665063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FALSE</a:t>
            </a:r>
            <a:endParaRPr sz="800" b="1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20" name="Google Shape;1820;p102"/>
          <p:cNvSpPr txBox="1"/>
          <p:nvPr/>
        </p:nvSpPr>
        <p:spPr>
          <a:xfrm>
            <a:off x="5365875" y="879300"/>
            <a:ext cx="69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PM/HR</a:t>
            </a:r>
            <a:endParaRPr sz="800" b="1" i="0" u="none" strike="noStrike" cap="none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21" name="Google Shape;1821;p102"/>
          <p:cNvCxnSpPr>
            <a:stCxn id="1813" idx="3"/>
            <a:endCxn id="1817" idx="1"/>
          </p:cNvCxnSpPr>
          <p:nvPr/>
        </p:nvCxnSpPr>
        <p:spPr>
          <a:xfrm>
            <a:off x="6857288" y="1184100"/>
            <a:ext cx="29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2" name="Google Shape;1822;p102"/>
          <p:cNvSpPr/>
          <p:nvPr/>
        </p:nvSpPr>
        <p:spPr>
          <a:xfrm>
            <a:off x="8233400" y="945900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게시판DB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23" name="Google Shape;1823;p102"/>
          <p:cNvCxnSpPr>
            <a:stCxn id="1817" idx="3"/>
            <a:endCxn id="1822" idx="2"/>
          </p:cNvCxnSpPr>
          <p:nvPr/>
        </p:nvCxnSpPr>
        <p:spPr>
          <a:xfrm>
            <a:off x="7929800" y="1184100"/>
            <a:ext cx="3036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4" name="Google Shape;1824;p102"/>
          <p:cNvSpPr txBox="1"/>
          <p:nvPr/>
        </p:nvSpPr>
        <p:spPr>
          <a:xfrm>
            <a:off x="7728075" y="1184088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TRUE</a:t>
            </a:r>
            <a:endParaRPr sz="800" b="1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25" name="Google Shape;1825;p102"/>
          <p:cNvCxnSpPr>
            <a:stCxn id="1817" idx="0"/>
            <a:endCxn id="1813" idx="0"/>
          </p:cNvCxnSpPr>
          <p:nvPr/>
        </p:nvCxnSpPr>
        <p:spPr>
          <a:xfrm rot="5400000">
            <a:off x="6914150" y="424950"/>
            <a:ext cx="129300" cy="1122300"/>
          </a:xfrm>
          <a:prstGeom prst="bentConnector3">
            <a:avLst>
              <a:gd name="adj1" fmla="val -18416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6" name="Google Shape;1826;p102"/>
          <p:cNvSpPr txBox="1"/>
          <p:nvPr/>
        </p:nvSpPr>
        <p:spPr>
          <a:xfrm>
            <a:off x="7558550" y="665063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FALSE</a:t>
            </a:r>
            <a:endParaRPr sz="800" b="1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27" name="Google Shape;1827;p102"/>
          <p:cNvCxnSpPr>
            <a:stCxn id="1822" idx="3"/>
            <a:endCxn id="1803" idx="2"/>
          </p:cNvCxnSpPr>
          <p:nvPr/>
        </p:nvCxnSpPr>
        <p:spPr>
          <a:xfrm rot="5400000" flipH="1">
            <a:off x="5594450" y="-1496850"/>
            <a:ext cx="104700" cy="5733600"/>
          </a:xfrm>
          <a:prstGeom prst="bentConnector3">
            <a:avLst>
              <a:gd name="adj1" fmla="val -2274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8" name="Google Shape;1828;p102"/>
          <p:cNvSpPr txBox="1"/>
          <p:nvPr/>
        </p:nvSpPr>
        <p:spPr>
          <a:xfrm>
            <a:off x="5283200" y="1395313"/>
            <a:ext cx="69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dirty="0">
                <a:solidFill>
                  <a:srgbClr val="00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INSERT</a:t>
            </a:r>
            <a:endParaRPr sz="800" b="1" i="0" u="none" strike="noStrike" cap="none" dirty="0">
              <a:solidFill>
                <a:srgbClr val="00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29" name="Google Shape;1829;p102"/>
          <p:cNvSpPr/>
          <p:nvPr/>
        </p:nvSpPr>
        <p:spPr>
          <a:xfrm>
            <a:off x="3535400" y="211755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회의록 상세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30" name="Google Shape;1830;p102"/>
          <p:cNvCxnSpPr>
            <a:stCxn id="1805" idx="3"/>
            <a:endCxn id="1829" idx="1"/>
          </p:cNvCxnSpPr>
          <p:nvPr/>
        </p:nvCxnSpPr>
        <p:spPr>
          <a:xfrm>
            <a:off x="3219500" y="2250900"/>
            <a:ext cx="31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1" name="Google Shape;1831;p102"/>
          <p:cNvSpPr/>
          <p:nvPr/>
        </p:nvSpPr>
        <p:spPr>
          <a:xfrm>
            <a:off x="4730300" y="1980600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 여부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32" name="Google Shape;1832;p102"/>
          <p:cNvCxnSpPr>
            <a:stCxn id="1831" idx="0"/>
            <a:endCxn id="1805" idx="0"/>
          </p:cNvCxnSpPr>
          <p:nvPr/>
        </p:nvCxnSpPr>
        <p:spPr>
          <a:xfrm rot="5400000">
            <a:off x="3881600" y="879150"/>
            <a:ext cx="137100" cy="2340000"/>
          </a:xfrm>
          <a:prstGeom prst="bentConnector3">
            <a:avLst>
              <a:gd name="adj1" fmla="val -17368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3" name="Google Shape;1833;p102"/>
          <p:cNvSpPr txBox="1"/>
          <p:nvPr/>
        </p:nvSpPr>
        <p:spPr>
          <a:xfrm>
            <a:off x="5196350" y="1808063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FALSE</a:t>
            </a:r>
            <a:endParaRPr sz="800" b="1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34" name="Google Shape;1834;p102"/>
          <p:cNvCxnSpPr>
            <a:stCxn id="1829" idx="3"/>
            <a:endCxn id="1831" idx="1"/>
          </p:cNvCxnSpPr>
          <p:nvPr/>
        </p:nvCxnSpPr>
        <p:spPr>
          <a:xfrm rot="10800000" flipH="1">
            <a:off x="4414400" y="2243100"/>
            <a:ext cx="315900" cy="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5" name="Google Shape;1835;p102"/>
          <p:cNvSpPr/>
          <p:nvPr/>
        </p:nvSpPr>
        <p:spPr>
          <a:xfrm>
            <a:off x="5902088" y="2109900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회의록 결재 요청</a:t>
            </a:r>
            <a:endParaRPr sz="7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36" name="Google Shape;1836;p102"/>
          <p:cNvCxnSpPr>
            <a:stCxn id="1831" idx="3"/>
            <a:endCxn id="1835" idx="1"/>
          </p:cNvCxnSpPr>
          <p:nvPr/>
        </p:nvCxnSpPr>
        <p:spPr>
          <a:xfrm>
            <a:off x="5510000" y="2243250"/>
            <a:ext cx="3921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7" name="Google Shape;1837;p102"/>
          <p:cNvSpPr txBox="1"/>
          <p:nvPr/>
        </p:nvSpPr>
        <p:spPr>
          <a:xfrm>
            <a:off x="5365875" y="2250888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TRUE</a:t>
            </a:r>
            <a:endParaRPr sz="800" b="1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38" name="Google Shape;1838;p102"/>
          <p:cNvCxnSpPr>
            <a:stCxn id="1835" idx="3"/>
            <a:endCxn id="1839" idx="1"/>
          </p:cNvCxnSpPr>
          <p:nvPr/>
        </p:nvCxnSpPr>
        <p:spPr>
          <a:xfrm>
            <a:off x="6781088" y="2243250"/>
            <a:ext cx="292800" cy="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9" name="Google Shape;1839;p102"/>
          <p:cNvSpPr/>
          <p:nvPr/>
        </p:nvSpPr>
        <p:spPr>
          <a:xfrm>
            <a:off x="7073900" y="1988250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요청 완료여부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40" name="Google Shape;1840;p102"/>
          <p:cNvCxnSpPr>
            <a:stCxn id="1839" idx="3"/>
            <a:endCxn id="1841" idx="2"/>
          </p:cNvCxnSpPr>
          <p:nvPr/>
        </p:nvCxnSpPr>
        <p:spPr>
          <a:xfrm>
            <a:off x="7853600" y="2250900"/>
            <a:ext cx="295200" cy="1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1" name="Google Shape;1841;p102"/>
          <p:cNvSpPr/>
          <p:nvPr/>
        </p:nvSpPr>
        <p:spPr>
          <a:xfrm>
            <a:off x="8148850" y="2014475"/>
            <a:ext cx="560400" cy="4764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회의록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DB</a:t>
            </a:r>
            <a:endParaRPr sz="9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42" name="Google Shape;1842;p102"/>
          <p:cNvSpPr txBox="1"/>
          <p:nvPr/>
        </p:nvSpPr>
        <p:spPr>
          <a:xfrm>
            <a:off x="7651875" y="2250888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TRUE</a:t>
            </a:r>
            <a:endParaRPr sz="800" b="1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43" name="Google Shape;1843;p102"/>
          <p:cNvCxnSpPr>
            <a:stCxn id="1839" idx="0"/>
            <a:endCxn id="1835" idx="0"/>
          </p:cNvCxnSpPr>
          <p:nvPr/>
        </p:nvCxnSpPr>
        <p:spPr>
          <a:xfrm rot="5400000">
            <a:off x="6841700" y="1488000"/>
            <a:ext cx="121800" cy="1122300"/>
          </a:xfrm>
          <a:prstGeom prst="bentConnector3">
            <a:avLst>
              <a:gd name="adj1" fmla="val -19550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4" name="Google Shape;1844;p102"/>
          <p:cNvSpPr txBox="1"/>
          <p:nvPr/>
        </p:nvSpPr>
        <p:spPr>
          <a:xfrm>
            <a:off x="7448613" y="1717488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FALSE</a:t>
            </a:r>
            <a:endParaRPr sz="800" b="1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45" name="Google Shape;1845;p102"/>
          <p:cNvSpPr/>
          <p:nvPr/>
        </p:nvSpPr>
        <p:spPr>
          <a:xfrm>
            <a:off x="7989538" y="2773000"/>
            <a:ext cx="879000" cy="298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결재현황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46" name="Google Shape;1846;p102"/>
          <p:cNvCxnSpPr>
            <a:stCxn id="1841" idx="3"/>
            <a:endCxn id="1845" idx="0"/>
          </p:cNvCxnSpPr>
          <p:nvPr/>
        </p:nvCxnSpPr>
        <p:spPr>
          <a:xfrm>
            <a:off x="8429050" y="2490875"/>
            <a:ext cx="0" cy="28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7" name="Google Shape;1847;p102"/>
          <p:cNvSpPr txBox="1"/>
          <p:nvPr/>
        </p:nvSpPr>
        <p:spPr>
          <a:xfrm>
            <a:off x="7812050" y="2478288"/>
            <a:ext cx="69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dirty="0">
                <a:solidFill>
                  <a:srgbClr val="00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INSERT</a:t>
            </a:r>
            <a:endParaRPr sz="800" b="1" i="0" u="none" strike="noStrike" cap="none" dirty="0">
              <a:solidFill>
                <a:srgbClr val="00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93" name="Google Shape;1793;p102"/>
          <p:cNvSpPr/>
          <p:nvPr/>
        </p:nvSpPr>
        <p:spPr>
          <a:xfrm>
            <a:off x="4419600" y="262927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수신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48" name="Google Shape;1848;p102"/>
          <p:cNvSpPr/>
          <p:nvPr/>
        </p:nvSpPr>
        <p:spPr>
          <a:xfrm>
            <a:off x="4419600" y="3106475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전송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94" name="Google Shape;1794;p102"/>
          <p:cNvSpPr/>
          <p:nvPr/>
        </p:nvSpPr>
        <p:spPr>
          <a:xfrm>
            <a:off x="4419600" y="3590813"/>
            <a:ext cx="879000" cy="2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발신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49" name="Google Shape;1849;p102"/>
          <p:cNvCxnSpPr>
            <a:stCxn id="1793" idx="1"/>
            <a:endCxn id="1794" idx="1"/>
          </p:cNvCxnSpPr>
          <p:nvPr/>
        </p:nvCxnSpPr>
        <p:spPr>
          <a:xfrm>
            <a:off x="4419600" y="2762625"/>
            <a:ext cx="600" cy="9615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0" name="Google Shape;1850;p102"/>
          <p:cNvCxnSpPr>
            <a:stCxn id="1794" idx="3"/>
            <a:endCxn id="1793" idx="3"/>
          </p:cNvCxnSpPr>
          <p:nvPr/>
        </p:nvCxnSpPr>
        <p:spPr>
          <a:xfrm rot="10800000" flipH="1">
            <a:off x="5298600" y="2762663"/>
            <a:ext cx="600" cy="9615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1" name="Google Shape;1851;p102"/>
          <p:cNvCxnSpPr>
            <a:stCxn id="1806" idx="3"/>
            <a:endCxn id="1848" idx="1"/>
          </p:cNvCxnSpPr>
          <p:nvPr/>
        </p:nvCxnSpPr>
        <p:spPr>
          <a:xfrm rot="10800000" flipH="1">
            <a:off x="3219500" y="3239700"/>
            <a:ext cx="1200000" cy="382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2" name="Google Shape;1852;p102"/>
          <p:cNvCxnSpPr>
            <a:stCxn id="1804" idx="3"/>
            <a:endCxn id="1848" idx="1"/>
          </p:cNvCxnSpPr>
          <p:nvPr/>
        </p:nvCxnSpPr>
        <p:spPr>
          <a:xfrm>
            <a:off x="3219500" y="2860500"/>
            <a:ext cx="1200000" cy="3792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3" name="Google Shape;1853;p102"/>
          <p:cNvSpPr/>
          <p:nvPr/>
        </p:nvSpPr>
        <p:spPr>
          <a:xfrm>
            <a:off x="5944375" y="2977163"/>
            <a:ext cx="779700" cy="5253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종료 여부</a:t>
            </a:r>
            <a:endParaRPr sz="8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54" name="Google Shape;1854;p102"/>
          <p:cNvCxnSpPr>
            <a:stCxn id="1848" idx="3"/>
            <a:endCxn id="1853" idx="1"/>
          </p:cNvCxnSpPr>
          <p:nvPr/>
        </p:nvCxnSpPr>
        <p:spPr>
          <a:xfrm>
            <a:off x="5298600" y="3239825"/>
            <a:ext cx="64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5" name="Google Shape;1855;p102"/>
          <p:cNvCxnSpPr>
            <a:stCxn id="1853" idx="0"/>
            <a:endCxn id="1848" idx="3"/>
          </p:cNvCxnSpPr>
          <p:nvPr/>
        </p:nvCxnSpPr>
        <p:spPr>
          <a:xfrm rot="5400000">
            <a:off x="5685025" y="2590763"/>
            <a:ext cx="262800" cy="1035600"/>
          </a:xfrm>
          <a:prstGeom prst="bentConnector4">
            <a:avLst>
              <a:gd name="adj1" fmla="val -17689"/>
              <a:gd name="adj2" fmla="val 5423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6" name="Google Shape;1856;p102"/>
          <p:cNvSpPr txBox="1"/>
          <p:nvPr/>
        </p:nvSpPr>
        <p:spPr>
          <a:xfrm>
            <a:off x="5756750" y="2614025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FF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FALSE</a:t>
            </a:r>
            <a:endParaRPr sz="800" b="1" i="0" u="none" strike="noStrike" cap="none" dirty="0">
              <a:solidFill>
                <a:srgbClr val="FF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1857" name="Google Shape;1857;p102"/>
          <p:cNvCxnSpPr>
            <a:stCxn id="1853" idx="2"/>
            <a:endCxn id="1802" idx="2"/>
          </p:cNvCxnSpPr>
          <p:nvPr/>
        </p:nvCxnSpPr>
        <p:spPr>
          <a:xfrm rot="5400000" flipH="1">
            <a:off x="3386725" y="554963"/>
            <a:ext cx="1100400" cy="4794600"/>
          </a:xfrm>
          <a:prstGeom prst="bentConnector3">
            <a:avLst>
              <a:gd name="adj1" fmla="val -4488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8" name="Google Shape;1858;p102"/>
          <p:cNvSpPr txBox="1"/>
          <p:nvPr/>
        </p:nvSpPr>
        <p:spPr>
          <a:xfrm>
            <a:off x="5823075" y="3393888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i="0" u="none" strike="noStrike" cap="none" dirty="0">
                <a:solidFill>
                  <a:srgbClr val="0000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TRUE</a:t>
            </a:r>
            <a:endParaRPr sz="800" b="1" i="0" u="none" strike="noStrike" cap="none" dirty="0">
              <a:solidFill>
                <a:srgbClr val="0000FF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59" name="Google Shape;1859;p102"/>
          <p:cNvSpPr txBox="1"/>
          <p:nvPr/>
        </p:nvSpPr>
        <p:spPr>
          <a:xfrm>
            <a:off x="5365875" y="1946100"/>
            <a:ext cx="69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8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TM/PM</a:t>
            </a:r>
            <a:endParaRPr sz="800" b="1" i="0" u="none" strike="noStrike" cap="none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60" name="Google Shape;1860;p102"/>
          <p:cNvSpPr txBox="1"/>
          <p:nvPr/>
        </p:nvSpPr>
        <p:spPr>
          <a:xfrm>
            <a:off x="45125" y="149250"/>
            <a:ext cx="10434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B7B7B7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B7B7B7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팀 게시판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회의록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채팅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73" y="774446"/>
            <a:ext cx="5978900" cy="340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1993" y="1736736"/>
            <a:ext cx="4213871" cy="123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3333" y="4552381"/>
            <a:ext cx="10038095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0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103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 </a:t>
            </a:r>
            <a:r>
              <a:rPr lang="ko" sz="10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2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PMS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역할분담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일정계획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핵심기술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03" name="Google Shape;403;p32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4" name="Google Shape;404;p32"/>
          <p:cNvSpPr txBox="1"/>
          <p:nvPr/>
        </p:nvSpPr>
        <p:spPr>
          <a:xfrm>
            <a:off x="846650" y="192525"/>
            <a:ext cx="36885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소개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3. 일정 계획 (지은)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aphicFrame>
        <p:nvGraphicFramePr>
          <p:cNvPr id="405" name="Google Shape;405;p32"/>
          <p:cNvGraphicFramePr/>
          <p:nvPr/>
        </p:nvGraphicFramePr>
        <p:xfrm>
          <a:off x="577238" y="871600"/>
          <a:ext cx="8281125" cy="2940350"/>
        </p:xfrm>
        <a:graphic>
          <a:graphicData uri="http://schemas.openxmlformats.org/drawingml/2006/table">
            <a:tbl>
              <a:tblPr>
                <a:noFill/>
                <a:tableStyleId>{DA9EF92D-9CB7-46F2-B18F-EBCD6970815B}</a:tableStyleId>
              </a:tblPr>
              <a:tblGrid>
                <a:gridCol w="55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20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2005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TASK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금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토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일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월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수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목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금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토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일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월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수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목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9/17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9/18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9/19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9/20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9/21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9/22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9/23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9/24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9/25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9/26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9/27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9/28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9/29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9/30</a:t>
                      </a:r>
                      <a:endParaRPr sz="9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주제 분석</a:t>
                      </a:r>
                      <a:endParaRPr sz="800" dirty="0"/>
                    </a:p>
                  </a:txBody>
                  <a:tcPr marL="28575" marR="28575" marT="19050" marB="19050" anchor="ctr">
                    <a:lnL w="11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5"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개인공부</a:t>
                      </a:r>
                      <a:endParaRPr sz="900" dirty="0"/>
                    </a:p>
                  </a:txBody>
                  <a:tcPr marL="28575" marR="28575" marT="19050" marB="19050" anchor="ctr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 분석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분석 통합 &amp; DB 통합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ERD 통합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DB수정, ERD 수정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이슈사항 확인</a:t>
                      </a:r>
                      <a:endParaRPr sz="800" dirty="0"/>
                    </a:p>
                  </a:txBody>
                  <a:tcPr marL="28575" marR="28575" marT="19050" marB="19050" anchor="ctr">
                    <a:lnL w="11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일어날 이슈 확인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맡은 기능 분석</a:t>
                      </a:r>
                      <a:endParaRPr sz="800" dirty="0"/>
                    </a:p>
                  </a:txBody>
                  <a:tcPr marL="28575" marR="28575" marT="19050" marB="19050" anchor="ctr">
                    <a:lnL w="11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맡은 PMS 분야 분석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DB테이블 작성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PPT 작성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맡은 기능 화면 설계</a:t>
                      </a:r>
                      <a:endParaRPr sz="800" dirty="0"/>
                    </a:p>
                  </a:txBody>
                  <a:tcPr marL="28575" marR="28575" marT="19050" marB="19050" anchor="ctr">
                    <a:lnL w="11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기능의 화면 설계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추가 화면 설계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주기능 화면 구현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맡은 기능 분석</a:t>
                      </a:r>
                      <a:endParaRPr sz="800" dirty="0"/>
                    </a:p>
                  </a:txBody>
                  <a:tcPr marL="28575" marR="28575" marT="19050" marB="19050" anchor="ctr">
                    <a:lnL w="11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기능의 요구사항 분석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추가 요구사항 분석</a:t>
                      </a:r>
                      <a:endParaRPr sz="8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Google Shape;187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1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104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UI 설계서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요구사항 정의서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881" name="Google Shape;1881;p104"/>
          <p:cNvSpPr/>
          <p:nvPr/>
        </p:nvSpPr>
        <p:spPr>
          <a:xfrm>
            <a:off x="1167575" y="767613"/>
            <a:ext cx="5823300" cy="36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sym typeface="Arial"/>
            </a:endParaRPr>
          </a:p>
        </p:txBody>
      </p:sp>
      <p:graphicFrame>
        <p:nvGraphicFramePr>
          <p:cNvPr id="1882" name="Google Shape;1882;p104"/>
          <p:cNvGraphicFramePr/>
          <p:nvPr>
            <p:extLst>
              <p:ext uri="{D42A27DB-BD31-4B8C-83A1-F6EECF244321}">
                <p14:modId xmlns:p14="http://schemas.microsoft.com/office/powerpoint/2010/main" val="2740846125"/>
              </p:ext>
            </p:extLst>
          </p:nvPr>
        </p:nvGraphicFramePr>
        <p:xfrm>
          <a:off x="6990876" y="767613"/>
          <a:ext cx="1961925" cy="3618815"/>
        </p:xfrm>
        <a:graphic>
          <a:graphicData uri="http://schemas.openxmlformats.org/drawingml/2006/table">
            <a:tbl>
              <a:tblPr>
                <a:noFill/>
                <a:tableStyleId>{F3A13331-8FCB-4941-9FF3-CA442ED21259}</a:tableStyleId>
              </a:tblPr>
              <a:tblGrid>
                <a:gridCol w="2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Descript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1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로그인 날짜 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2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업무갯수, 지연업무,이슈관리 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갯수 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총업무조회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4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금주종료예정업무 진행률 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5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실시간 이슈 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6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테스크진행상태/위험현황 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Check Point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추가 구현 예정 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권한</a:t>
                      </a:r>
                      <a:endParaRPr sz="800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ALL 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883" name="Google Shape;1883;p104"/>
          <p:cNvGraphicFramePr/>
          <p:nvPr/>
        </p:nvGraphicFramePr>
        <p:xfrm>
          <a:off x="1167563" y="149238"/>
          <a:ext cx="7785225" cy="6095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2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ScreenID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DAS-UI-01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Author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Date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2021.09.26. </a:t>
                      </a:r>
                      <a:r>
                        <a:rPr lang="ko" sz="800" u="none" strike="noStrike" cap="none" dirty="0"/>
                        <a:t> 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Page Title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대시보드(PM)</a:t>
                      </a: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Screen Path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메인&gt;대시보드</a:t>
                      </a:r>
                      <a:endParaRPr sz="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4" name="Google Shape;1884;p10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0300" y="957525"/>
            <a:ext cx="5273675" cy="31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04"/>
          <p:cNvSpPr/>
          <p:nvPr/>
        </p:nvSpPr>
        <p:spPr>
          <a:xfrm>
            <a:off x="3164025" y="117892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86" name="Google Shape;1886;p104"/>
          <p:cNvSpPr/>
          <p:nvPr/>
        </p:nvSpPr>
        <p:spPr>
          <a:xfrm>
            <a:off x="2171750" y="15907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87" name="Google Shape;1887;p104"/>
          <p:cNvSpPr/>
          <p:nvPr/>
        </p:nvSpPr>
        <p:spPr>
          <a:xfrm>
            <a:off x="5092850" y="2064075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88" name="Google Shape;1888;p104"/>
          <p:cNvSpPr/>
          <p:nvPr/>
        </p:nvSpPr>
        <p:spPr>
          <a:xfrm>
            <a:off x="2115350" y="2141150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89" name="Google Shape;1889;p104"/>
          <p:cNvSpPr/>
          <p:nvPr/>
        </p:nvSpPr>
        <p:spPr>
          <a:xfrm>
            <a:off x="3057000" y="2919813"/>
            <a:ext cx="270700" cy="1861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5</a:t>
            </a:r>
            <a:endParaRPr sz="1200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890" name="Google Shape;1890;p104"/>
          <p:cNvSpPr txBox="1"/>
          <p:nvPr/>
        </p:nvSpPr>
        <p:spPr>
          <a:xfrm>
            <a:off x="45125" y="149250"/>
            <a:ext cx="1043400" cy="41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PM화면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TM화면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CEO화면</a:t>
            </a:r>
            <a:endParaRPr sz="9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Google Shape;1895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105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UI 설계서 | </a:t>
            </a:r>
            <a:r>
              <a:rPr lang="ko" sz="9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요구사항 정의서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업무플로우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 	 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900" name="Google Shape;1900;p105"/>
          <p:cNvGraphicFramePr/>
          <p:nvPr>
            <p:extLst>
              <p:ext uri="{D42A27DB-BD31-4B8C-83A1-F6EECF244321}">
                <p14:modId xmlns:p14="http://schemas.microsoft.com/office/powerpoint/2010/main" val="4267638317"/>
              </p:ext>
            </p:extLst>
          </p:nvPr>
        </p:nvGraphicFramePr>
        <p:xfrm>
          <a:off x="1043400" y="840225"/>
          <a:ext cx="7890875" cy="1689811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6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6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9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9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477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ID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구분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화면명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요구사항명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요구사항 내용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기능/화면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중요도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작성자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작성일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진행상황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기타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PM-DA-01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TM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대시보드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(TM)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대시보드 </a:t>
                      </a:r>
                      <a:endParaRPr lang="en-US" altLang="ko"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조회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추후 추가 예정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PM-DA-02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대시보드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(PM)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대시보드 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추후 추가 예정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PM-DA-03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최종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결제자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대시보드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(최종결제자)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대시보드 조회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추후 추가 예정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기능/화면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중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유혜진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2021.09.25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요구분석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01" name="Google Shape;1901;p105"/>
          <p:cNvGraphicFramePr/>
          <p:nvPr/>
        </p:nvGraphicFramePr>
        <p:xfrm>
          <a:off x="4572013" y="840230"/>
          <a:ext cx="4470275" cy="320025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3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 확정 -&gt; 화면설계 -&gt; DB설계 -&gt; 화면구현 -&gt; 백엔드구현 -&gt; 단위테스트 -&gt; 통합테스트 -&gt; 완료</a:t>
                      </a:r>
                      <a:endParaRPr sz="5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02" name="Google Shape;1902;p105"/>
          <p:cNvGraphicFramePr/>
          <p:nvPr/>
        </p:nvGraphicFramePr>
        <p:xfrm>
          <a:off x="1043388" y="840230"/>
          <a:ext cx="3528575" cy="365159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2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25">
                <a:tc gridSpan="8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i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  대시보드</a:t>
                      </a:r>
                      <a:endParaRPr sz="900" i="1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03" name="Google Shape;1903;p105"/>
          <p:cNvSpPr txBox="1"/>
          <p:nvPr/>
        </p:nvSpPr>
        <p:spPr>
          <a:xfrm>
            <a:off x="45125" y="149250"/>
            <a:ext cx="1043400" cy="440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INDEX</a:t>
            </a:r>
            <a:endParaRPr sz="10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사원관리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범위관리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작업관리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결재관리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위험관리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9E9E9E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의사소통관리</a:t>
            </a:r>
            <a:endParaRPr sz="1100" dirty="0">
              <a:solidFill>
                <a:srgbClr val="9E9E9E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대시보드</a:t>
            </a: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PM화면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TM화면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CEO화면</a:t>
            </a:r>
            <a:endParaRPr sz="90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1179" y="2319746"/>
            <a:ext cx="2240386" cy="55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409" y="1003739"/>
            <a:ext cx="6517272" cy="238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10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106"/>
          <p:cNvSpPr txBox="1"/>
          <p:nvPr/>
        </p:nvSpPr>
        <p:spPr>
          <a:xfrm>
            <a:off x="2238375" y="4660700"/>
            <a:ext cx="520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chemeClr val="dk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 </a:t>
            </a:r>
            <a:r>
              <a:rPr lang="ko" sz="1000" b="1" dirty="0">
                <a:solidFill>
                  <a:schemeClr val="dk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chemeClr val="dk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07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06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20" name="Google Shape;192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107"/>
          <p:cNvSpPr txBox="1"/>
          <p:nvPr/>
        </p:nvSpPr>
        <p:spPr>
          <a:xfrm>
            <a:off x="2238375" y="4660700"/>
            <a:ext cx="5554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		</a:t>
            </a: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1000" b="1" dirty="0">
                <a:solidFill>
                  <a:srgbClr val="FFFF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회의록</a:t>
            </a:r>
            <a:endParaRPr sz="900" b="1" dirty="0">
              <a:solidFill>
                <a:srgbClr val="FFFF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graphicFrame>
        <p:nvGraphicFramePr>
          <p:cNvPr id="1925" name="Google Shape;1925;p107"/>
          <p:cNvGraphicFramePr/>
          <p:nvPr>
            <p:extLst>
              <p:ext uri="{D42A27DB-BD31-4B8C-83A1-F6EECF244321}">
                <p14:modId xmlns:p14="http://schemas.microsoft.com/office/powerpoint/2010/main" val="2639767456"/>
              </p:ext>
            </p:extLst>
          </p:nvPr>
        </p:nvGraphicFramePr>
        <p:xfrm>
          <a:off x="469038" y="705935"/>
          <a:ext cx="8102650" cy="3532650"/>
        </p:xfrm>
        <a:graphic>
          <a:graphicData uri="http://schemas.openxmlformats.org/drawingml/2006/table">
            <a:tbl>
              <a:tblPr>
                <a:noFill/>
                <a:tableStyleId>{4B2C2B6E-3EFE-4C53-A8CE-70C5B9754222}</a:tableStyleId>
              </a:tblPr>
              <a:tblGrid>
                <a:gridCol w="9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참여방법</a:t>
                      </a:r>
                      <a:endParaRPr sz="1000" b="1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b="1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온라인</a:t>
                      </a:r>
                      <a:endParaRPr sz="900" b="1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b="1" u="none" strike="noStrike" cap="none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온라인</a:t>
                      </a:r>
                      <a:endParaRPr sz="900" b="1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b="1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온라인</a:t>
                      </a:r>
                      <a:endParaRPr sz="900" b="1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b="1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온라인</a:t>
                      </a:r>
                      <a:endParaRPr sz="900" b="1" u="none" strike="noStrike" cap="none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b="1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온라인</a:t>
                      </a:r>
                      <a:endParaRPr sz="900" b="1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참여인원</a:t>
                      </a:r>
                      <a:endParaRPr sz="1000" b="1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전원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전원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전원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전원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전원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회의 목적</a:t>
                      </a:r>
                      <a:endParaRPr sz="1000" b="1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프로세스 정의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생성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프로젝트 환경설정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ERD 1차 확정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PPT 1차 작성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회의 날짜</a:t>
                      </a:r>
                      <a:endParaRPr sz="1000" b="1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2021. 9. 24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(금)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2021. 9. 26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(일)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2021. 9. 27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(월)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2021. 9. 28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(화)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2021. 9. 29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(수)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회의 내용</a:t>
                      </a:r>
                      <a:endParaRPr sz="1000" b="1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rgbClr val="FF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2차 회의</a:t>
                      </a:r>
                      <a:endParaRPr sz="1000" b="1" dirty="0">
                        <a:solidFill>
                          <a:srgbClr val="FF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기능 분담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PM/TM 상세</a:t>
                      </a: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프로세스 정의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rgbClr val="FF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3차 회의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요구분석 공유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DB 컬럼 공유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ERD 설계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와이어프레임 설정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rgbClr val="FF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4차 회의</a:t>
                      </a:r>
                      <a:endParaRPr sz="1000" b="1" dirty="0">
                        <a:solidFill>
                          <a:srgbClr val="FF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DB 2차 공유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ERD 1차 작성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프로젝트명 설정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프로젝트 환경설정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rgbClr val="FF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5차 회의</a:t>
                      </a:r>
                      <a:endParaRPr sz="1000" b="1" dirty="0">
                        <a:solidFill>
                          <a:srgbClr val="FF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DB컬럼명 작성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ERD 1차 확정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템플릿 분석/설정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프로세스 간단화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rgbClr val="FF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6차 회의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PPT 1주차 작성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- 화면설계 확정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solidFill>
                            <a:srgbClr val="000000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Arial"/>
                          <a:sym typeface="Arial"/>
                        </a:rPr>
                        <a:t>회의 비중</a:t>
                      </a:r>
                      <a:endParaRPr sz="1000" b="1" u="none" strike="noStrike" cap="none" dirty="0">
                        <a:solidFill>
                          <a:srgbClr val="000000"/>
                        </a:solidFill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15%</a:t>
                      </a:r>
                      <a:endParaRPr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20%</a:t>
                      </a:r>
                      <a:endParaRPr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20%</a:t>
                      </a:r>
                      <a:endParaRPr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35%</a:t>
                      </a:r>
                      <a:endParaRPr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10%</a:t>
                      </a:r>
                      <a:endParaRPr sz="9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26" name="Google Shape;1926;p107"/>
          <p:cNvSpPr txBox="1"/>
          <p:nvPr/>
        </p:nvSpPr>
        <p:spPr>
          <a:xfrm>
            <a:off x="846650" y="192525"/>
            <a:ext cx="3111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마무리 리뷰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1. 회의록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1" name="Google Shape;1931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9232" y="799917"/>
            <a:ext cx="5375959" cy="34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1179" y="1989340"/>
            <a:ext cx="2523027" cy="55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66573" y="3136693"/>
            <a:ext cx="1234589" cy="3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81255" y="4559568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1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10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10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3333" y="4552381"/>
            <a:ext cx="10038096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07" y="4632701"/>
            <a:ext cx="971771" cy="2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891" y="4660710"/>
            <a:ext cx="1877824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044" y="4832678"/>
            <a:ext cx="1527699" cy="2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 txBox="1"/>
          <p:nvPr/>
        </p:nvSpPr>
        <p:spPr>
          <a:xfrm>
            <a:off x="2238375" y="4660700"/>
            <a:ext cx="5202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소개 </a:t>
            </a: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PMS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역할분담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rgbClr val="FFFF00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일정계획 </a:t>
            </a:r>
            <a:r>
              <a:rPr lang="ko" sz="9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| </a:t>
            </a:r>
            <a:r>
              <a:rPr lang="ko" sz="900" b="1" dirty="0">
                <a:solidFill>
                  <a:schemeClr val="lt1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핵심기술</a:t>
            </a:r>
            <a:endParaRPr sz="1000" b="1" dirty="0">
              <a:solidFill>
                <a:schemeClr val="lt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 dirty="0">
                <a:solidFill>
                  <a:schemeClr val="lt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        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기능구조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요구분석</a:t>
            </a:r>
            <a:r>
              <a:rPr lang="ko" sz="1000" b="1" dirty="0">
                <a:solidFill>
                  <a:srgbClr val="99999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</a:rPr>
              <a:t>  |  </a:t>
            </a:r>
            <a:r>
              <a:rPr lang="ko" sz="1000" b="1" dirty="0">
                <a:solidFill>
                  <a:srgbClr val="999999"/>
                </a:solidFill>
                <a:uFill>
                  <a:noFill/>
                </a:uFill>
                <a:latin typeface="S-Core Dream 6 Bold" panose="020B0703030302020204" pitchFamily="34" charset="-127"/>
                <a:ea typeface="S-Core Dream 6 Bold" panose="020B0703030302020204" pitchFamily="34" charset="-127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마무리</a:t>
            </a:r>
            <a:endParaRPr sz="1000" b="1" dirty="0">
              <a:solidFill>
                <a:srgbClr val="999999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415" name="Google Shape;415;p33"/>
          <p:cNvSpPr txBox="1"/>
          <p:nvPr/>
        </p:nvSpPr>
        <p:spPr>
          <a:xfrm rot="-5400000">
            <a:off x="-90375" y="-51250"/>
            <a:ext cx="128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FAFF00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7200">
              <a:solidFill>
                <a:srgbClr val="FA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6" name="Google Shape;416;p33"/>
          <p:cNvSpPr txBox="1"/>
          <p:nvPr/>
        </p:nvSpPr>
        <p:spPr>
          <a:xfrm>
            <a:off x="846650" y="192525"/>
            <a:ext cx="3582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" b="1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프로젝트 소개</a:t>
            </a:r>
            <a:r>
              <a:rPr lang="ko" sz="1340" b="1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|</a:t>
            </a:r>
            <a:r>
              <a:rPr lang="ko" sz="1340" b="1" dirty="0">
                <a:solidFill>
                  <a:srgbClr val="783F0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ko" sz="1340" b="1" dirty="0">
                <a:solidFill>
                  <a:srgbClr val="FF99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3. 일정 계획 (다은)</a:t>
            </a:r>
            <a:endParaRPr sz="1340" b="1" dirty="0">
              <a:solidFill>
                <a:srgbClr val="FF99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aphicFrame>
        <p:nvGraphicFramePr>
          <p:cNvPr id="417" name="Google Shape;417;p33"/>
          <p:cNvGraphicFramePr/>
          <p:nvPr/>
        </p:nvGraphicFramePr>
        <p:xfrm>
          <a:off x="1200375" y="790050"/>
          <a:ext cx="7506000" cy="3530200"/>
        </p:xfrm>
        <a:graphic>
          <a:graphicData uri="http://schemas.openxmlformats.org/drawingml/2006/table">
            <a:tbl>
              <a:tblPr>
                <a:noFill/>
                <a:tableStyleId>{DA9EF92D-9CB7-46F2-B18F-EBCD6970815B}</a:tableStyleId>
              </a:tblPr>
              <a:tblGrid>
                <a:gridCol w="61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0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412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TASK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금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토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일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월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수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목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금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토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일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월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화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수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목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9/17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9/18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9/19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9/20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9/21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9/22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9/23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9/24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9/25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9/26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9/27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9/28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9/29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  <a:cs typeface="Calibri"/>
                          <a:sym typeface="Calibri"/>
                        </a:rPr>
                        <a:t>9/30</a:t>
                      </a:r>
                      <a:endParaRPr sz="10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주제분석</a:t>
                      </a:r>
                      <a:endParaRPr sz="7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rowSpan="6"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휴식</a:t>
                      </a:r>
                      <a:endParaRPr sz="7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6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 분석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환경설정</a:t>
                      </a:r>
                      <a:endParaRPr sz="7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이클립스 세팅 변경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개발 환경 개선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Spring 세팅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7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회의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요구사항정리</a:t>
                      </a:r>
                      <a:endParaRPr sz="7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 - HR 요구사항 정리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PPT 작성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화면설계</a:t>
                      </a:r>
                      <a:endParaRPr sz="7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 -HR 화면설계서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기능 분석</a:t>
                      </a:r>
                      <a:endParaRPr sz="7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S-Core Dream 6 Bold" panose="020B0703030302020204" pitchFamily="34" charset="-127"/>
                          <a:ea typeface="S-Core Dream 6 Bold" panose="020B0703030302020204" pitchFamily="34" charset="-127"/>
                        </a:rPr>
                        <a:t>PMS - HR 구성요소 정리</a:t>
                      </a:r>
                      <a:endParaRPr sz="800" dirty="0"/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28575" marR="28575" marT="19050" marB="19050" anchor="ctr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7558</Words>
  <Application>Microsoft Office PowerPoint</Application>
  <PresentationFormat>화면 슬라이드 쇼(16:9)</PresentationFormat>
  <Paragraphs>3100</Paragraphs>
  <Slides>84</Slides>
  <Notes>84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84</vt:i4>
      </vt:variant>
    </vt:vector>
  </HeadingPairs>
  <TitlesOfParts>
    <vt:vector size="92" baseType="lpstr">
      <vt:lpstr>S-Core Dream 7 ExtraBold</vt:lpstr>
      <vt:lpstr>Calibri</vt:lpstr>
      <vt:lpstr>Arial</vt:lpstr>
      <vt:lpstr>Black Han Sans</vt:lpstr>
      <vt:lpstr>S-Core Dream 6 Bold</vt:lpstr>
      <vt:lpstr>Impact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유성근</dc:creator>
  <cp:lastModifiedBy>유성근</cp:lastModifiedBy>
  <cp:revision>16</cp:revision>
  <dcterms:modified xsi:type="dcterms:W3CDTF">2021-09-29T15:49:07Z</dcterms:modified>
  <cp:contentStatus/>
</cp:coreProperties>
</file>